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27"/>
  </p:notesMasterIdLst>
  <p:handoutMasterIdLst>
    <p:handoutMasterId r:id="rId28"/>
  </p:handoutMasterIdLst>
  <p:sldIdLst>
    <p:sldId id="318" r:id="rId5"/>
    <p:sldId id="363" r:id="rId6"/>
    <p:sldId id="366" r:id="rId7"/>
    <p:sldId id="369" r:id="rId8"/>
    <p:sldId id="344" r:id="rId9"/>
    <p:sldId id="372" r:id="rId10"/>
    <p:sldId id="373" r:id="rId11"/>
    <p:sldId id="374" r:id="rId12"/>
    <p:sldId id="375" r:id="rId13"/>
    <p:sldId id="342" r:id="rId14"/>
    <p:sldId id="356" r:id="rId15"/>
    <p:sldId id="365" r:id="rId16"/>
    <p:sldId id="345" r:id="rId17"/>
    <p:sldId id="346" r:id="rId18"/>
    <p:sldId id="371" r:id="rId19"/>
    <p:sldId id="367" r:id="rId20"/>
    <p:sldId id="348" r:id="rId21"/>
    <p:sldId id="370" r:id="rId22"/>
    <p:sldId id="354" r:id="rId23"/>
    <p:sldId id="357" r:id="rId24"/>
    <p:sldId id="355" r:id="rId25"/>
    <p:sldId id="364" r:id="rId26"/>
  </p:sldIdLst>
  <p:sldSz cx="12188825" cy="6858000"/>
  <p:notesSz cx="6950075" cy="9236075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1018">
          <p15:clr>
            <a:srgbClr val="A4A3A4"/>
          </p15:clr>
        </p15:guide>
        <p15:guide id="5" orient="horz" pos="3886">
          <p15:clr>
            <a:srgbClr val="A4A3A4"/>
          </p15:clr>
        </p15:guide>
        <p15:guide id="6" orient="horz" pos="2928">
          <p15:clr>
            <a:srgbClr val="A4A3A4"/>
          </p15:clr>
        </p15:guide>
        <p15:guide id="7" orient="horz" pos="3072">
          <p15:clr>
            <a:srgbClr val="A4A3A4"/>
          </p15:clr>
        </p15:guide>
        <p15:guide id="8" orient="horz" pos="407">
          <p15:clr>
            <a:srgbClr val="A4A3A4"/>
          </p15:clr>
        </p15:guide>
        <p15:guide id="9" pos="3839">
          <p15:clr>
            <a:srgbClr val="A4A3A4"/>
          </p15:clr>
        </p15:guide>
        <p15:guide id="10" pos="959">
          <p15:clr>
            <a:srgbClr val="A4A3A4"/>
          </p15:clr>
        </p15:guide>
        <p15:guide id="11" pos="7151">
          <p15:clr>
            <a:srgbClr val="A4A3A4"/>
          </p15:clr>
        </p15:guide>
        <p15:guide id="12" pos="671">
          <p15:clr>
            <a:srgbClr val="A4A3A4"/>
          </p15:clr>
        </p15:guide>
        <p15:guide id="13" pos="4991">
          <p15:clr>
            <a:srgbClr val="A4A3A4"/>
          </p15:clr>
        </p15:guide>
        <p15:guide id="14" pos="7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ticia Salcido" initials="LS" lastIdx="2" clrIdx="0">
    <p:extLst>
      <p:ext uri="{19B8F6BF-5375-455C-9EA6-DF929625EA0E}">
        <p15:presenceInfo xmlns:p15="http://schemas.microsoft.com/office/powerpoint/2012/main" userId="S::lsalcido@kenmorewa.gov::e2aad17e-1fc5-4c10-84b3-852e58160a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282"/>
    <a:srgbClr val="6E90FE"/>
    <a:srgbClr val="8086FC"/>
    <a:srgbClr val="6D6DFB"/>
    <a:srgbClr val="4E78F0"/>
    <a:srgbClr val="F0932C"/>
    <a:srgbClr val="92C610"/>
    <a:srgbClr val="9FD812"/>
    <a:srgbClr val="E05F2C"/>
    <a:srgbClr val="0ABE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29" autoAdjust="0"/>
  </p:normalViewPr>
  <p:slideViewPr>
    <p:cSldViewPr showGuides="1">
      <p:cViewPr varScale="1">
        <p:scale>
          <a:sx n="79" d="100"/>
          <a:sy n="79" d="100"/>
        </p:scale>
        <p:origin x="850" y="67"/>
      </p:cViewPr>
      <p:guideLst>
        <p:guide orient="horz" pos="2160"/>
        <p:guide orient="horz" pos="4030"/>
        <p:guide orient="horz" pos="1152"/>
        <p:guide orient="horz" pos="1018"/>
        <p:guide orient="horz" pos="3886"/>
        <p:guide orient="horz" pos="2928"/>
        <p:guide orient="horz" pos="3072"/>
        <p:guide orient="horz" pos="407"/>
        <p:guide pos="3839"/>
        <p:guide pos="959"/>
        <p:guide pos="7151"/>
        <p:guide pos="671"/>
        <p:guide pos="4991"/>
        <p:guide pos="70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3192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M:\Departments%20(V)\Admin%20and%20Finance\Council%20Orientation\2023-24%20Revenue%20by%20Type%20with%20char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450145132915171"/>
          <c:y val="0.19189947147017583"/>
          <c:w val="0.45048077320308055"/>
          <c:h val="0.6512961254620306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214580030136631"/>
          <c:y val="0.19062034157166799"/>
          <c:w val="0.67658688712208293"/>
          <c:h val="0.74371365062898187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DD3-40F6-9998-51CC50DC125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DD3-40F6-9998-51CC50DC125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DD3-40F6-9998-51CC50DC125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DD3-40F6-9998-51CC50DC125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DD3-40F6-9998-51CC50DC125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DD3-40F6-9998-51CC50DC125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DD3-40F6-9998-51CC50DC125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DD3-40F6-9998-51CC50DC125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DD3-40F6-9998-51CC50DC125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DD3-40F6-9998-51CC50DC1253}"/>
              </c:ext>
            </c:extLst>
          </c:dPt>
          <c:dLbls>
            <c:dLbl>
              <c:idx val="0"/>
              <c:layout>
                <c:manualLayout>
                  <c:x val="-5.2823388190220297E-2"/>
                  <c:y val="-0.126256426599850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D3-40F6-9998-51CC50DC1253}"/>
                </c:ext>
              </c:extLst>
            </c:dLbl>
            <c:dLbl>
              <c:idx val="1"/>
              <c:layout>
                <c:manualLayout>
                  <c:x val="4.328621143501582E-2"/>
                  <c:y val="-0.1255932650220791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D3-40F6-9998-51CC50DC1253}"/>
                </c:ext>
              </c:extLst>
            </c:dLbl>
            <c:dLbl>
              <c:idx val="2"/>
              <c:layout>
                <c:manualLayout>
                  <c:x val="2.0755500207555004E-3"/>
                  <c:y val="-1.236523179768274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73391448733915"/>
                      <c:h val="8.4599447513812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DD3-40F6-9998-51CC50DC1253}"/>
                </c:ext>
              </c:extLst>
            </c:dLbl>
            <c:dLbl>
              <c:idx val="5"/>
              <c:layout>
                <c:manualLayout>
                  <c:x val="-7.3853365177278451E-3"/>
                  <c:y val="1.40190246489459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D3-40F6-9998-51CC50DC1253}"/>
                </c:ext>
              </c:extLst>
            </c:dLbl>
            <c:dLbl>
              <c:idx val="6"/>
              <c:layout>
                <c:manualLayout>
                  <c:x val="1.0430047427135119E-3"/>
                  <c:y val="8.6262525195400302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D3-40F6-9998-51CC50DC1253}"/>
                </c:ext>
              </c:extLst>
            </c:dLbl>
            <c:dLbl>
              <c:idx val="8"/>
              <c:layout>
                <c:manualLayout>
                  <c:x val="4.7280375756268325E-2"/>
                  <c:y val="-7.97244094488188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Other Taxes, </a:t>
                    </a:r>
                    <a:fld id="{ED1778DB-C963-4140-A4DE-7137405F082F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FDD3-40F6-9998-51CC50DC1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Sheet1!$B$5:$B$14</c:f>
              <c:strCache>
                <c:ptCount val="10"/>
                <c:pt idx="0">
                  <c:v>Property Taxes</c:v>
                </c:pt>
                <c:pt idx="1">
                  <c:v>Sales Taxes</c:v>
                </c:pt>
                <c:pt idx="2">
                  <c:v>Utility Taxes (Elect, gas, telephone, cell, cable)</c:v>
                </c:pt>
                <c:pt idx="3">
                  <c:v>Franchise</c:v>
                </c:pt>
                <c:pt idx="4">
                  <c:v>Intergovernmental</c:v>
                </c:pt>
                <c:pt idx="5">
                  <c:v>Charges for Services</c:v>
                </c:pt>
                <c:pt idx="6">
                  <c:v>Other Licenses &amp; Bldg Permits</c:v>
                </c:pt>
                <c:pt idx="7">
                  <c:v>Miscellaneous</c:v>
                </c:pt>
                <c:pt idx="8">
                  <c:v>Other taxes (Admission, Gambling)</c:v>
                </c:pt>
                <c:pt idx="9">
                  <c:v>Overhead Reimbursement</c:v>
                </c:pt>
              </c:strCache>
            </c:strRef>
          </c:cat>
          <c:val>
            <c:numRef>
              <c:f>Sheet1!$D$5:$D$14</c:f>
              <c:numCache>
                <c:formatCode>0%</c:formatCode>
                <c:ptCount val="10"/>
                <c:pt idx="0">
                  <c:v>0.36421725239616615</c:v>
                </c:pt>
                <c:pt idx="1">
                  <c:v>0.29392971246006389</c:v>
                </c:pt>
                <c:pt idx="2">
                  <c:v>9.5846645367412137E-2</c:v>
                </c:pt>
                <c:pt idx="3">
                  <c:v>5.4313099041533544E-2</c:v>
                </c:pt>
                <c:pt idx="4">
                  <c:v>4.472843450479233E-2</c:v>
                </c:pt>
                <c:pt idx="5">
                  <c:v>4.1533546325878593E-2</c:v>
                </c:pt>
                <c:pt idx="6">
                  <c:v>3.5143769968051117E-2</c:v>
                </c:pt>
                <c:pt idx="7">
                  <c:v>1.2779552715654952E-2</c:v>
                </c:pt>
                <c:pt idx="8">
                  <c:v>9.5846645367412137E-3</c:v>
                </c:pt>
                <c:pt idx="9">
                  <c:v>4.7923322683706068E-2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DD3-40F6-9998-51CC50DC1253}"/>
            </c:ext>
          </c:extLst>
        </c:ser>
        <c:ser>
          <c:idx val="2"/>
          <c:order val="2"/>
          <c:tx>
            <c:strRef>
              <c:f>Sheet1!$D$5:$D$14</c:f>
              <c:strCache>
                <c:ptCount val="10"/>
                <c:pt idx="0">
                  <c:v>36%</c:v>
                </c:pt>
                <c:pt idx="1">
                  <c:v>29%</c:v>
                </c:pt>
                <c:pt idx="2">
                  <c:v>10%</c:v>
                </c:pt>
                <c:pt idx="3">
                  <c:v>5%</c:v>
                </c:pt>
                <c:pt idx="4">
                  <c:v>4%</c:v>
                </c:pt>
                <c:pt idx="5">
                  <c:v>4%</c:v>
                </c:pt>
                <c:pt idx="6">
                  <c:v>4%</c:v>
                </c:pt>
                <c:pt idx="7">
                  <c:v>1%</c:v>
                </c:pt>
                <c:pt idx="8">
                  <c:v>1%</c:v>
                </c:pt>
                <c:pt idx="9">
                  <c:v>5%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FDD3-40F6-9998-51CC50DC1253}"/>
              </c:ext>
            </c:extLst>
          </c:dPt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17-FDD3-40F6-9998-51CC50DC1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9-FDD3-40F6-9998-51CC50DC125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B-FDD3-40F6-9998-51CC50DC125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D-FDD3-40F6-9998-51CC50DC125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F-FDD3-40F6-9998-51CC50DC1253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1-FDD3-40F6-9998-51CC50DC1253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3-FDD3-40F6-9998-51CC50DC1253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5-FDD3-40F6-9998-51CC50DC1253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7-FDD3-40F6-9998-51CC50DC1253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9-FDD3-40F6-9998-51CC50DC1253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B-FDD3-40F6-9998-51CC50DC1253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Sheet1!$B$5:$B$14</c15:sqref>
                        </c15:formulaRef>
                      </c:ext>
                    </c:extLst>
                    <c:strCache>
                      <c:ptCount val="10"/>
                      <c:pt idx="0">
                        <c:v>Property Taxes</c:v>
                      </c:pt>
                      <c:pt idx="1">
                        <c:v>Sales Taxes</c:v>
                      </c:pt>
                      <c:pt idx="2">
                        <c:v>Utility Taxes (Elect, gas, telephone, cell, cable)</c:v>
                      </c:pt>
                      <c:pt idx="3">
                        <c:v>Franchise</c:v>
                      </c:pt>
                      <c:pt idx="4">
                        <c:v>Intergovernmental</c:v>
                      </c:pt>
                      <c:pt idx="5">
                        <c:v>Charges for Services</c:v>
                      </c:pt>
                      <c:pt idx="6">
                        <c:v>Other Licenses &amp; Bldg Permits</c:v>
                      </c:pt>
                      <c:pt idx="7">
                        <c:v>Miscellaneous</c:v>
                      </c:pt>
                      <c:pt idx="8">
                        <c:v>Other taxes (Admission, Gambling)</c:v>
                      </c:pt>
                      <c:pt idx="9">
                        <c:v>Overhead Reimbursement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Sheet1!$C$5:$C$14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10"/>
                      <c:pt idx="0">
                        <c:v>11400000</c:v>
                      </c:pt>
                      <c:pt idx="1">
                        <c:v>9200000</c:v>
                      </c:pt>
                      <c:pt idx="2">
                        <c:v>3000000</c:v>
                      </c:pt>
                      <c:pt idx="3">
                        <c:v>1700000</c:v>
                      </c:pt>
                      <c:pt idx="4">
                        <c:v>1400000</c:v>
                      </c:pt>
                      <c:pt idx="5">
                        <c:v>1300000</c:v>
                      </c:pt>
                      <c:pt idx="6">
                        <c:v>1100000</c:v>
                      </c:pt>
                      <c:pt idx="7">
                        <c:v>400000</c:v>
                      </c:pt>
                      <c:pt idx="8">
                        <c:v>300000</c:v>
                      </c:pt>
                      <c:pt idx="9">
                        <c:v>1500000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C-FDD3-40F6-9998-51CC50DC1253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Fund Balance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Sheet1!$B$4:$H$4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2023*</c:v>
                </c:pt>
                <c:pt idx="6">
                  <c:v>2024*</c:v>
                </c:pt>
              </c:strCache>
            </c:strRef>
          </c:cat>
          <c:val>
            <c:numRef>
              <c:f>Sheet1!$B$6:$H$6</c:f>
              <c:numCache>
                <c:formatCode>_("$"* #,##0_);_("$"* \(#,##0\);_("$"* "-"??_);_(@_)</c:formatCode>
                <c:ptCount val="7"/>
                <c:pt idx="0">
                  <c:v>2169362</c:v>
                </c:pt>
                <c:pt idx="1">
                  <c:v>3036069</c:v>
                </c:pt>
                <c:pt idx="2">
                  <c:v>2560223</c:v>
                </c:pt>
                <c:pt idx="3">
                  <c:v>2476824</c:v>
                </c:pt>
                <c:pt idx="4">
                  <c:v>799755</c:v>
                </c:pt>
                <c:pt idx="5">
                  <c:v>228753</c:v>
                </c:pt>
                <c:pt idx="6">
                  <c:v>32041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B-4B38-B238-7A0DCF8E4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9100960"/>
        <c:axId val="1313430672"/>
      </c:barChart>
      <c:catAx>
        <c:axId val="114910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3430672"/>
        <c:crosses val="autoZero"/>
        <c:auto val="1"/>
        <c:lblAlgn val="ctr"/>
        <c:lblOffset val="100"/>
        <c:noMultiLvlLbl val="0"/>
      </c:catAx>
      <c:valAx>
        <c:axId val="131343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10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1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669AFDC-7658-4951-B0FF-52DFF2A93C0A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F8ED99B-9732-49FC-9C16-B56FEB1B1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6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33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48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Non-Dept transfers: $1,858,000 to Street Fund and $92,200 to PW shop fund (but per RK, do not do this).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11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63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ARPA and 2 EEs funded here and NOT included in forecast//  Will focus this presentation on GF, Street and SOF// This presentation does not mention ALL Kenmore funds. The full list was provided at the first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19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31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Established in 2013 due to strong fund balances. Two main reasons for separate fund: 1. allow investment earnings to accrue separately from GF, 2. Opportunity for community to benefit from separate savings account/reserve to be able to respond to strategic opportunities. Estimate for 2023 is $500K and $300K for 2024.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38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583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23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149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5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440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W&amp;W – Voted debt, paid by residents; Culvert – paid via SWM fund; PWOC covered by REET and SWM fees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787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542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9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70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22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07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17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91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0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6AD0E6-1DEE-47C6-8439-7CFAF2EF62F2}"/>
              </a:ext>
            </a:extLst>
          </p:cNvPr>
          <p:cNvGrpSpPr/>
          <p:nvPr userDrawn="1"/>
        </p:nvGrpSpPr>
        <p:grpSpPr>
          <a:xfrm>
            <a:off x="7923213" y="0"/>
            <a:ext cx="4265612" cy="6858000"/>
            <a:chOff x="7923213" y="0"/>
            <a:chExt cx="4265612" cy="6858000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7001251-7DDC-4C68-8888-9C9AD8DD66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923213" y="0"/>
              <a:ext cx="4265612" cy="6858000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1DA3313-9257-49DB-AED3-D6FF852BD7B0}"/>
                </a:ext>
              </a:extLst>
            </p:cNvPr>
            <p:cNvSpPr/>
            <p:nvPr/>
          </p:nvSpPr>
          <p:spPr>
            <a:xfrm>
              <a:off x="7923213" y="0"/>
              <a:ext cx="1065213" cy="6858000"/>
            </a:xfrm>
            <a:prstGeom prst="rect">
              <a:avLst/>
            </a:prstGeom>
            <a:gradFill flip="none" rotWithShape="1">
              <a:gsLst>
                <a:gs pos="75000">
                  <a:schemeClr val="tx2">
                    <a:alpha val="0"/>
                  </a:schemeClr>
                </a:gs>
                <a:gs pos="100000">
                  <a:schemeClr val="tx2">
                    <a:alpha val="2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6070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0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03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01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6450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6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9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7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7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1BAC2B8-150E-4970-93BB-3466A9572584}"/>
              </a:ext>
            </a:extLst>
          </p:cNvPr>
          <p:cNvGrpSpPr/>
          <p:nvPr userDrawn="1"/>
        </p:nvGrpSpPr>
        <p:grpSpPr>
          <a:xfrm>
            <a:off x="11123611" y="0"/>
            <a:ext cx="1065214" cy="6868886"/>
            <a:chOff x="11123611" y="0"/>
            <a:chExt cx="1065214" cy="686888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F842798-2339-4407-8159-2269BC8299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123611" y="0"/>
              <a:ext cx="1065213" cy="6858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0456B79-8137-4CE0-9707-A627B6115F39}"/>
                </a:ext>
              </a:extLst>
            </p:cNvPr>
            <p:cNvSpPr/>
            <p:nvPr/>
          </p:nvSpPr>
          <p:spPr>
            <a:xfrm>
              <a:off x="11123612" y="10886"/>
              <a:ext cx="1065213" cy="6858000"/>
            </a:xfrm>
            <a:prstGeom prst="rect">
              <a:avLst/>
            </a:prstGeom>
            <a:gradFill flip="none" rotWithShape="1">
              <a:gsLst>
                <a:gs pos="75000">
                  <a:schemeClr val="tx2">
                    <a:alpha val="0"/>
                  </a:schemeClr>
                </a:gs>
                <a:gs pos="100000">
                  <a:schemeClr val="tx2">
                    <a:alpha val="2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8792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9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9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2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6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1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4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1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13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37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Isosceles Triangle 15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6518" y="3818467"/>
            <a:ext cx="4449133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2925" y="0"/>
            <a:ext cx="1765900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6" name="Straight Connector 19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1960" y="0"/>
            <a:ext cx="172675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3333" y="3681413"/>
            <a:ext cx="4762317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15104" y="4500580"/>
            <a:ext cx="7764913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 defTabSz="457200"/>
            <a:endParaRPr lang="en-US" sz="2800" dirty="0"/>
          </a:p>
          <a:p>
            <a:pPr algn="l" defTabSz="457200"/>
            <a:r>
              <a:rPr lang="en-US" sz="2800" dirty="0"/>
              <a:t>   January 17, 2024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89012" y="457200"/>
            <a:ext cx="8282575" cy="35936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b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BUDGET 101</a:t>
            </a:r>
          </a:p>
          <a:p>
            <a:pPr defTabSz="457200">
              <a:spcAft>
                <a:spcPts val="600"/>
              </a:spcAft>
            </a:pPr>
            <a:r>
              <a:rPr lang="en-US" sz="4800" b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FSP Task Force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2011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A810E-C9D9-4556-8F36-30C3F574B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50" y="76200"/>
            <a:ext cx="8593137" cy="10668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General Fund - Revenues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62B861C-F194-45DB-B366-5024CF864F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483622"/>
              </p:ext>
            </p:extLst>
          </p:nvPr>
        </p:nvGraphicFramePr>
        <p:xfrm>
          <a:off x="110021" y="761144"/>
          <a:ext cx="9729994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B2E5A88-8DB2-C9C0-E240-2DFB9BCF3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53624"/>
              </p:ext>
            </p:extLst>
          </p:nvPr>
        </p:nvGraphicFramePr>
        <p:xfrm>
          <a:off x="836612" y="556260"/>
          <a:ext cx="8405575" cy="592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5169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9B3A6-8FA4-499F-BF68-C1EEC2DB7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80395"/>
            <a:ext cx="9220200" cy="60540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Expenditures – General Fund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D65E29-E7C5-4E0B-B5FF-2BF0EA21DF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081436"/>
              </p:ext>
            </p:extLst>
          </p:nvPr>
        </p:nvGraphicFramePr>
        <p:xfrm>
          <a:off x="379412" y="838200"/>
          <a:ext cx="9296400" cy="57662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4005892426"/>
                    </a:ext>
                  </a:extLst>
                </a:gridCol>
                <a:gridCol w="2835681">
                  <a:extLst>
                    <a:ext uri="{9D8B030D-6E8A-4147-A177-3AD203B41FA5}">
                      <a16:colId xmlns:a16="http://schemas.microsoft.com/office/drawing/2014/main" val="36383967"/>
                    </a:ext>
                  </a:extLst>
                </a:gridCol>
                <a:gridCol w="1507719">
                  <a:extLst>
                    <a:ext uri="{9D8B030D-6E8A-4147-A177-3AD203B41FA5}">
                      <a16:colId xmlns:a16="http://schemas.microsoft.com/office/drawing/2014/main" val="882941909"/>
                    </a:ext>
                  </a:extLst>
                </a:gridCol>
              </a:tblGrid>
              <a:tr h="401903">
                <a:tc>
                  <a:txBody>
                    <a:bodyPr/>
                    <a:lstStyle/>
                    <a:p>
                      <a:pPr algn="ctr"/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/>
                        <a:t>AMOUNT-Biennium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025246"/>
                  </a:ext>
                </a:extLst>
              </a:tr>
              <a:tr h="436807">
                <a:tc>
                  <a:txBody>
                    <a:bodyPr/>
                    <a:lstStyle/>
                    <a:p>
                      <a:r>
                        <a:rPr lang="en-US" sz="2000" dirty="0"/>
                        <a:t>City 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103745"/>
                  </a:ext>
                </a:extLst>
              </a:tr>
              <a:tr h="436807">
                <a:tc>
                  <a:txBody>
                    <a:bodyPr/>
                    <a:lstStyle/>
                    <a:p>
                      <a:r>
                        <a:rPr lang="en-US" sz="2000" dirty="0"/>
                        <a:t>City Clerk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252244"/>
                  </a:ext>
                </a:extLst>
              </a:tr>
              <a:tr h="401903">
                <a:tc>
                  <a:txBody>
                    <a:bodyPr/>
                    <a:lstStyle/>
                    <a:p>
                      <a:r>
                        <a:rPr lang="en-US" sz="2000" dirty="0"/>
                        <a:t>City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3,600,000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6015"/>
                  </a:ext>
                </a:extLst>
              </a:tr>
              <a:tr h="401903">
                <a:tc>
                  <a:txBody>
                    <a:bodyPr/>
                    <a:lstStyle/>
                    <a:p>
                      <a:r>
                        <a:rPr lang="en-US" sz="2000" dirty="0"/>
                        <a:t>Finance/Administration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152647"/>
                  </a:ext>
                </a:extLst>
              </a:tr>
              <a:tr h="401903">
                <a:tc>
                  <a:txBody>
                    <a:bodyPr/>
                    <a:lstStyle/>
                    <a:p>
                      <a:r>
                        <a:rPr lang="en-US" sz="2000" dirty="0"/>
                        <a:t>Legal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700,000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496534"/>
                  </a:ext>
                </a:extLst>
              </a:tr>
              <a:tr h="401903">
                <a:tc>
                  <a:txBody>
                    <a:bodyPr/>
                    <a:lstStyle/>
                    <a:p>
                      <a:r>
                        <a:rPr lang="en-US" sz="2000" dirty="0"/>
                        <a:t>Human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70579"/>
                  </a:ext>
                </a:extLst>
              </a:tr>
              <a:tr h="401903">
                <a:tc>
                  <a:txBody>
                    <a:bodyPr/>
                    <a:lstStyle/>
                    <a:p>
                      <a:r>
                        <a:rPr lang="en-US" sz="2000" dirty="0"/>
                        <a:t>Non Dept: Transfers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94672"/>
                  </a:ext>
                </a:extLst>
              </a:tr>
              <a:tr h="401903">
                <a:tc>
                  <a:txBody>
                    <a:bodyPr/>
                    <a:lstStyle/>
                    <a:p>
                      <a:r>
                        <a:rPr lang="en-US" sz="2000" dirty="0"/>
                        <a:t>Public 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9,700,000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651693"/>
                  </a:ext>
                </a:extLst>
              </a:tr>
              <a:tr h="401903">
                <a:tc>
                  <a:txBody>
                    <a:bodyPr/>
                    <a:lstStyle/>
                    <a:p>
                      <a:r>
                        <a:rPr lang="en-US" sz="2000" dirty="0"/>
                        <a:t>Public Works -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dirty="0"/>
                        <a:t>1,700,000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936895"/>
                  </a:ext>
                </a:extLst>
              </a:tr>
              <a:tr h="436807">
                <a:tc>
                  <a:txBody>
                    <a:bodyPr/>
                    <a:lstStyle/>
                    <a:p>
                      <a:r>
                        <a:rPr lang="en-US" sz="2000" dirty="0"/>
                        <a:t>Community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149"/>
                  </a:ext>
                </a:extLst>
              </a:tr>
              <a:tr h="436807">
                <a:tc>
                  <a:txBody>
                    <a:bodyPr/>
                    <a:lstStyle/>
                    <a:p>
                      <a:r>
                        <a:rPr lang="en-US" sz="2000" dirty="0"/>
                        <a:t>Development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3,400,000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277165"/>
                  </a:ext>
                </a:extLst>
              </a:tr>
              <a:tr h="401903">
                <a:tc>
                  <a:txBody>
                    <a:bodyPr/>
                    <a:lstStyle/>
                    <a:p>
                      <a:r>
                        <a:rPr lang="en-US" sz="2000" dirty="0"/>
                        <a:t>Public Works Parks &amp; Facilities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3,700,000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366991"/>
                  </a:ext>
                </a:extLst>
              </a:tr>
              <a:tr h="401903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31,200,000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829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65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45929-DA06-4EA7-9AA2-ED447BF19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412" y="2362200"/>
            <a:ext cx="8594429" cy="13208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SPECIAL REVENUE FUNDS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4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CF79-E1A2-4809-A415-36E7F8C73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76199"/>
            <a:ext cx="8823029" cy="685801"/>
          </a:xfrm>
        </p:spPr>
        <p:txBody>
          <a:bodyPr/>
          <a:lstStyle/>
          <a:p>
            <a:pPr algn="ctr"/>
            <a:r>
              <a:rPr lang="en-US" b="1" u="sng" dirty="0"/>
              <a:t>SPECIAL REVENUE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C0DB0-2A61-4192-B5E2-339D0753C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12" y="762000"/>
            <a:ext cx="10058400" cy="6019801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Account for revenues legally </a:t>
            </a:r>
            <a:r>
              <a:rPr lang="en-US" sz="3600" u="sng" dirty="0"/>
              <a:t>restricted</a:t>
            </a:r>
            <a:r>
              <a:rPr lang="en-US" sz="3600" dirty="0"/>
              <a:t> or </a:t>
            </a:r>
            <a:r>
              <a:rPr lang="en-US" sz="3600" u="sng" dirty="0"/>
              <a:t>designated</a:t>
            </a:r>
            <a:r>
              <a:rPr lang="en-US" sz="3600" dirty="0"/>
              <a:t> to finance particular activities</a:t>
            </a:r>
          </a:p>
          <a:p>
            <a:pPr marL="0" indent="0">
              <a:buNone/>
            </a:pPr>
            <a:endParaRPr lang="en-US" sz="3600" dirty="0"/>
          </a:p>
          <a:p>
            <a:pPr lvl="1"/>
            <a:r>
              <a:rPr lang="en-US" sz="3200" dirty="0"/>
              <a:t>Street Fund</a:t>
            </a:r>
          </a:p>
          <a:p>
            <a:pPr lvl="1"/>
            <a:r>
              <a:rPr lang="en-US" sz="3200" dirty="0"/>
              <a:t>Strategic Opportunities Fund</a:t>
            </a:r>
          </a:p>
          <a:p>
            <a:pPr lvl="1"/>
            <a:r>
              <a:rPr lang="en-US" sz="3200" dirty="0"/>
              <a:t>ARPA</a:t>
            </a:r>
          </a:p>
          <a:p>
            <a:pPr lvl="1"/>
            <a:r>
              <a:rPr lang="en-US" sz="3200" dirty="0"/>
              <a:t>Strategic Reserve Fund </a:t>
            </a:r>
          </a:p>
          <a:p>
            <a:pPr lvl="1"/>
            <a:r>
              <a:rPr lang="en-US" sz="3200" dirty="0"/>
              <a:t>Public Art Fund </a:t>
            </a:r>
          </a:p>
          <a:p>
            <a:pPr lvl="1"/>
            <a:r>
              <a:rPr lang="en-US" sz="3200" dirty="0"/>
              <a:t>Transportation Benefit District Fund</a:t>
            </a:r>
          </a:p>
          <a:p>
            <a:pPr lvl="1"/>
            <a:r>
              <a:rPr lang="en-US" sz="3200" dirty="0"/>
              <a:t>Park Impact Fee Fund</a:t>
            </a:r>
          </a:p>
          <a:p>
            <a:pPr lvl="1"/>
            <a:r>
              <a:rPr lang="en-US" sz="3200" dirty="0"/>
              <a:t>Transportation Impact Fee Fund</a:t>
            </a:r>
          </a:p>
          <a:p>
            <a:pPr lvl="1"/>
            <a:r>
              <a:rPr lang="en-US" sz="3200" dirty="0"/>
              <a:t>REET </a:t>
            </a:r>
          </a:p>
        </p:txBody>
      </p:sp>
    </p:spTree>
    <p:extLst>
      <p:ext uri="{BB962C8B-B14F-4D97-AF65-F5344CB8AC3E}">
        <p14:creationId xmlns:p14="http://schemas.microsoft.com/office/powerpoint/2010/main" val="167987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9FF84-3D21-4A50-A029-F82779046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95037"/>
            <a:ext cx="9044575" cy="5907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Street Fund - $3.8 million (biennium)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1A4E-FEC8-4CCC-91C7-E4F629DE2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12" y="816638"/>
            <a:ext cx="9906000" cy="5965162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Maintenance/operation – streets/traffic control/sidewalks/row</a:t>
            </a:r>
          </a:p>
          <a:p>
            <a:pPr marL="0" indent="0">
              <a:buNone/>
            </a:pPr>
            <a:endParaRPr lang="en-US" sz="1500" dirty="0"/>
          </a:p>
          <a:p>
            <a:r>
              <a:rPr lang="en-US" sz="2400" dirty="0"/>
              <a:t>Main revenues sources</a:t>
            </a:r>
          </a:p>
          <a:p>
            <a:pPr lvl="1"/>
            <a:r>
              <a:rPr lang="en-US" sz="2201" dirty="0"/>
              <a:t>Gas Tax - $918,000</a:t>
            </a:r>
          </a:p>
          <a:p>
            <a:pPr lvl="1"/>
            <a:r>
              <a:rPr lang="en-US" sz="2201" dirty="0"/>
              <a:t>General Fund - $1.8 million</a:t>
            </a:r>
          </a:p>
          <a:p>
            <a:pPr marL="457063" lvl="1" indent="0">
              <a:buNone/>
            </a:pPr>
            <a:endParaRPr lang="en-US" sz="1050" dirty="0"/>
          </a:p>
          <a:p>
            <a:pPr lvl="1"/>
            <a:endParaRPr lang="en-US" sz="2001" dirty="0"/>
          </a:p>
          <a:p>
            <a:r>
              <a:rPr lang="en-US" sz="2400" dirty="0"/>
              <a:t>New/Potential Revenue Streams</a:t>
            </a:r>
          </a:p>
          <a:p>
            <a:pPr lvl="1"/>
            <a:r>
              <a:rPr lang="en-US" sz="2200" dirty="0"/>
              <a:t>Vehicle Tab Fee increase (2023) - $360,000 / year</a:t>
            </a:r>
          </a:p>
          <a:p>
            <a:pPr lvl="1"/>
            <a:r>
              <a:rPr lang="en-US" sz="2200" dirty="0"/>
              <a:t>0.10% to 0.20% increase in Transportation Sales Tax – 0.15% = $718,000 (proposed in 2020 FSP)</a:t>
            </a:r>
          </a:p>
          <a:p>
            <a:pPr marL="457063" lvl="1" indent="0">
              <a:buNone/>
            </a:pPr>
            <a:endParaRPr lang="en-US" sz="2001" dirty="0"/>
          </a:p>
        </p:txBody>
      </p:sp>
    </p:spTree>
    <p:extLst>
      <p:ext uri="{BB962C8B-B14F-4D97-AF65-F5344CB8AC3E}">
        <p14:creationId xmlns:p14="http://schemas.microsoft.com/office/powerpoint/2010/main" val="11639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6277A-D192-E84E-540F-B00082CAC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Strategic Opportunities Fund</a:t>
            </a:r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8E0895A-2CBE-5F64-E13E-E0DB310CAA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334425"/>
              </p:ext>
            </p:extLst>
          </p:nvPr>
        </p:nvGraphicFramePr>
        <p:xfrm>
          <a:off x="677863" y="1524000"/>
          <a:ext cx="8593137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E206434-5461-5B38-3592-179D5FA05A88}"/>
              </a:ext>
            </a:extLst>
          </p:cNvPr>
          <p:cNvSpPr txBox="1"/>
          <p:nvPr/>
        </p:nvSpPr>
        <p:spPr>
          <a:xfrm>
            <a:off x="677158" y="6324600"/>
            <a:ext cx="1607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*Per budget</a:t>
            </a:r>
          </a:p>
        </p:txBody>
      </p:sp>
    </p:spTree>
    <p:extLst>
      <p:ext uri="{BB962C8B-B14F-4D97-AF65-F5344CB8AC3E}">
        <p14:creationId xmlns:p14="http://schemas.microsoft.com/office/powerpoint/2010/main" val="132302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45929-DA06-4EA7-9AA2-ED447BF19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412" y="2362200"/>
            <a:ext cx="859442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CAPITAL PROJECT  &amp; ENTERPRISE </a:t>
            </a:r>
            <a:b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FUNDS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0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A0A94-1B1A-4DEE-94B4-B6F8C44D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2" y="156237"/>
            <a:ext cx="8594429" cy="6604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CAPITAL PROJECT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F09C7-D8C5-4867-B972-7DE35D9F4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12" y="762000"/>
            <a:ext cx="10287000" cy="5867400"/>
          </a:xfrm>
        </p:spPr>
        <p:txBody>
          <a:bodyPr>
            <a:normAutofit/>
          </a:bodyPr>
          <a:lstStyle/>
          <a:p>
            <a:r>
              <a:rPr lang="en-US" sz="2400" dirty="0"/>
              <a:t>Account for financial resources designated for acquisition construction of capital projects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  		</a:t>
            </a:r>
          </a:p>
          <a:p>
            <a:r>
              <a:rPr lang="en-US" sz="2400" b="1" dirty="0"/>
              <a:t>Transportation Capital Fund</a:t>
            </a:r>
          </a:p>
          <a:p>
            <a:r>
              <a:rPr lang="en-US" sz="2400" b="1" dirty="0"/>
              <a:t>Parks Capital Fund</a:t>
            </a:r>
          </a:p>
          <a:p>
            <a:r>
              <a:rPr lang="en-US" sz="2400" b="1" dirty="0"/>
              <a:t>Surface Water Management (SWM) Capital Fund</a:t>
            </a:r>
          </a:p>
          <a:p>
            <a:r>
              <a:rPr lang="en-US" sz="2400" b="1" dirty="0"/>
              <a:t>City Facilities Fund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en-US" sz="3000" b="1" u="sng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ENTERPRISE FUNDS</a:t>
            </a:r>
          </a:p>
          <a:p>
            <a:pPr marL="342797" marR="0" lvl="0" indent="-342797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City provides a service</a:t>
            </a:r>
          </a:p>
          <a:p>
            <a:pPr marL="342797" marR="0" lvl="0" indent="-342797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Financed fully through assessments (part of property tax) </a:t>
            </a:r>
          </a:p>
          <a:p>
            <a:pPr marL="0" marR="0" lvl="0" indent="0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endParaRPr lang="en-US" sz="10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342797" marR="0" lvl="0" indent="-342797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7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Surface Water Management Fund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indent="0">
              <a:buNone/>
            </a:pPr>
            <a:endParaRPr lang="en-US" sz="3000" b="1" u="sng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167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9A880-52AC-9FA8-438B-2329437FA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2" y="262265"/>
            <a:ext cx="8739775" cy="624650"/>
          </a:xfrm>
        </p:spPr>
        <p:txBody>
          <a:bodyPr>
            <a:normAutofit fontScale="90000"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FINANCIAL POLICIES – RESERVES</a:t>
            </a:r>
            <a:b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54A021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E0DB7-33C8-4885-C203-6D99ADA584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7612" y="3526775"/>
            <a:ext cx="4953000" cy="3072971"/>
          </a:xfrm>
        </p:spPr>
        <p:txBody>
          <a:bodyPr/>
          <a:lstStyle/>
          <a:p>
            <a:r>
              <a:rPr lang="en-US" sz="2400" dirty="0"/>
              <a:t>General Fund &amp; Street Fund</a:t>
            </a:r>
          </a:p>
          <a:p>
            <a:pPr lvl="1"/>
            <a:r>
              <a:rPr lang="en-US" sz="2000" dirty="0"/>
              <a:t>2023</a:t>
            </a:r>
          </a:p>
          <a:p>
            <a:pPr lvl="2"/>
            <a:r>
              <a:rPr lang="en-US" sz="2000" dirty="0"/>
              <a:t>$3.6 million – required</a:t>
            </a:r>
          </a:p>
          <a:p>
            <a:pPr lvl="2"/>
            <a:r>
              <a:rPr lang="en-US" sz="2000" dirty="0"/>
              <a:t>$3.7 million – projected</a:t>
            </a:r>
          </a:p>
          <a:p>
            <a:pPr marL="742727" marR="0" lvl="1" indent="-285664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2024</a:t>
            </a:r>
          </a:p>
          <a:p>
            <a:pPr marL="1142657" marR="0" lvl="2" indent="-228531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$3.7 million – required</a:t>
            </a:r>
          </a:p>
          <a:p>
            <a:pPr marL="1142657" marR="0" lvl="2" indent="-228531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$4.2 million - projected</a:t>
            </a:r>
            <a:endParaRPr lang="en-US" sz="1800" dirty="0"/>
          </a:p>
          <a:p>
            <a:pPr marL="914126" lvl="2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0701BD-0CB3-693D-9852-8513727B0376}"/>
              </a:ext>
            </a:extLst>
          </p:cNvPr>
          <p:cNvSpPr txBox="1"/>
          <p:nvPr/>
        </p:nvSpPr>
        <p:spPr>
          <a:xfrm>
            <a:off x="684212" y="929450"/>
            <a:ext cx="8686800" cy="2513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797" marR="0" lvl="0" indent="-342797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City shall maintain reserves of not less than 20% of operating expenditures</a:t>
            </a:r>
          </a:p>
          <a:p>
            <a:pPr marL="742727" marR="0" lvl="1" indent="-285664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Purpose –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  <a:p>
            <a:pPr marL="1142657" marR="0" lvl="2" indent="-228531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Offset revenue shortfalls</a:t>
            </a:r>
          </a:p>
          <a:p>
            <a:pPr marL="1142657" marR="0" lvl="2" indent="-228531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payment of expenditures if cash flow shortages</a:t>
            </a:r>
          </a:p>
          <a:p>
            <a:pPr marL="1142657" marR="0" lvl="2" indent="-228531" algn="l" defTabSz="457063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Unanticipated emergencies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885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18D88-6E72-4B9F-B027-025DDA311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76201"/>
            <a:ext cx="92964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solidFill>
                  <a:schemeClr val="accent2">
                    <a:lumMod val="75000"/>
                  </a:schemeClr>
                </a:solidFill>
              </a:rPr>
              <a:t>DEBT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E935CE-CAA1-6495-0A2F-5D89D600E0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600" y="990600"/>
            <a:ext cx="7531011" cy="5468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811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" y="76200"/>
            <a:ext cx="9626099" cy="685801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CITY OF KENMORE BIENNIAL BUDGET 2023-2024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7012" y="762001"/>
            <a:ext cx="9044575" cy="60823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1000" dirty="0"/>
          </a:p>
          <a:p>
            <a:r>
              <a:rPr lang="en-US" sz="3100" dirty="0"/>
              <a:t>Basis of presentation - Individual Funds </a:t>
            </a:r>
          </a:p>
          <a:p>
            <a:pPr lvl="1"/>
            <a:r>
              <a:rPr lang="en-US" sz="3100" dirty="0"/>
              <a:t>Biennial Budget, Jan 1 to Dec 31</a:t>
            </a:r>
          </a:p>
          <a:p>
            <a:pPr lvl="1"/>
            <a:r>
              <a:rPr lang="en-US" sz="3100" dirty="0"/>
              <a:t>Budget must be adopted no later than December 31</a:t>
            </a:r>
          </a:p>
          <a:p>
            <a:pPr lvl="1"/>
            <a:r>
              <a:rPr lang="en-US" sz="3100" dirty="0"/>
              <a:t>Cash basis of accounting </a:t>
            </a:r>
            <a:endParaRPr lang="en-US" sz="2900" dirty="0"/>
          </a:p>
          <a:p>
            <a:pPr marL="457063" lvl="1" indent="0">
              <a:buNone/>
            </a:pPr>
            <a:endParaRPr lang="en-US" sz="3100" dirty="0"/>
          </a:p>
          <a:p>
            <a:pPr>
              <a:spcBef>
                <a:spcPts val="600"/>
              </a:spcBef>
            </a:pPr>
            <a:r>
              <a:rPr lang="en-US" sz="3100" dirty="0"/>
              <a:t>Total Biennium Budget – All Funds</a:t>
            </a:r>
          </a:p>
          <a:p>
            <a:pPr lvl="1"/>
            <a:r>
              <a:rPr lang="en-US" sz="3100" dirty="0"/>
              <a:t>$87.3 million</a:t>
            </a:r>
          </a:p>
          <a:p>
            <a:pPr marL="457063" lvl="1" indent="0">
              <a:buNone/>
            </a:pPr>
            <a:endParaRPr lang="en-US" sz="3100" dirty="0"/>
          </a:p>
          <a:p>
            <a:pPr>
              <a:spcBef>
                <a:spcPts val="600"/>
              </a:spcBef>
            </a:pPr>
            <a:r>
              <a:rPr lang="en-US" sz="3100" dirty="0"/>
              <a:t>Funds</a:t>
            </a:r>
          </a:p>
          <a:p>
            <a:pPr lvl="1"/>
            <a:r>
              <a:rPr lang="en-US" sz="3100" dirty="0"/>
              <a:t>General</a:t>
            </a:r>
          </a:p>
          <a:p>
            <a:pPr lvl="1"/>
            <a:r>
              <a:rPr lang="en-US" sz="3100" dirty="0"/>
              <a:t>Special Revenue</a:t>
            </a:r>
          </a:p>
          <a:p>
            <a:pPr lvl="1"/>
            <a:r>
              <a:rPr lang="en-US" sz="3100" dirty="0"/>
              <a:t>Capital Projects</a:t>
            </a:r>
          </a:p>
          <a:p>
            <a:pPr lvl="1"/>
            <a:r>
              <a:rPr lang="en-US" sz="3100" dirty="0"/>
              <a:t>Enterprise</a:t>
            </a:r>
          </a:p>
          <a:p>
            <a:pPr lvl="1"/>
            <a:r>
              <a:rPr lang="en-US" sz="3100" dirty="0"/>
              <a:t>Debt Service</a:t>
            </a:r>
            <a:endParaRPr lang="en-US" sz="2601" dirty="0"/>
          </a:p>
        </p:txBody>
      </p:sp>
    </p:spTree>
    <p:extLst>
      <p:ext uri="{BB962C8B-B14F-4D97-AF65-F5344CB8AC3E}">
        <p14:creationId xmlns:p14="http://schemas.microsoft.com/office/powerpoint/2010/main" val="8697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46B9C-7E52-4877-BF0D-E7CC72FF8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12" y="152400"/>
            <a:ext cx="8594429" cy="838200"/>
          </a:xfrm>
        </p:spPr>
        <p:txBody>
          <a:bodyPr/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Bond Projects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2C8F6-AC1B-4C96-8235-8C097CC8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12" y="1295400"/>
            <a:ext cx="10439400" cy="4953000"/>
          </a:xfrm>
        </p:spPr>
        <p:txBody>
          <a:bodyPr>
            <a:normAutofit/>
          </a:bodyPr>
          <a:lstStyle/>
          <a:p>
            <a:r>
              <a:rPr lang="en-US" sz="3000" dirty="0"/>
              <a:t>Walkways &amp; Waterways (completed), $18 million, 2.44%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3000" dirty="0"/>
              <a:t>61</a:t>
            </a:r>
            <a:r>
              <a:rPr lang="en-US" sz="3000" baseline="30000" dirty="0"/>
              <a:t>st</a:t>
            </a:r>
            <a:r>
              <a:rPr lang="en-US" sz="3000" dirty="0"/>
              <a:t>/190</a:t>
            </a:r>
            <a:r>
              <a:rPr lang="en-US" sz="3000" baseline="30000" dirty="0"/>
              <a:t>th</a:t>
            </a:r>
            <a:r>
              <a:rPr lang="en-US" sz="3000" dirty="0"/>
              <a:t> Culvert Replacement, $1.5 million avail, 1.66%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3000" dirty="0"/>
              <a:t>Public Works Operations Center</a:t>
            </a:r>
          </a:p>
          <a:p>
            <a:pPr lvl="1"/>
            <a:r>
              <a:rPr lang="en-US" sz="2900" dirty="0"/>
              <a:t>$2.6M in COPs, 2.42%</a:t>
            </a:r>
          </a:p>
          <a:p>
            <a:pPr lvl="1"/>
            <a:r>
              <a:rPr lang="en-US" sz="2900" dirty="0"/>
              <a:t>$6.6M LTGO bonds (avail) for acquisition, design, 3.45%</a:t>
            </a:r>
          </a:p>
          <a:p>
            <a:pPr lvl="1"/>
            <a:r>
              <a:rPr lang="en-US" sz="2900" dirty="0"/>
              <a:t>$12.6M LTGO bonds (to be issued) for construction, ~5.0%</a:t>
            </a:r>
          </a:p>
          <a:p>
            <a:r>
              <a:rPr lang="en-US" sz="3000" dirty="0"/>
              <a:t>No current debt burdens the General Fund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89265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13C1-2C37-4D5C-A96E-0DF981DE2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" y="152400"/>
            <a:ext cx="9051629" cy="60960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INVESTMENTS/CASH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5EF-8F26-433F-8475-F616E1F88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2" y="914400"/>
            <a:ext cx="9120775" cy="57150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sz="2400" dirty="0"/>
              <a:t>Investment portfolio</a:t>
            </a:r>
          </a:p>
          <a:p>
            <a:pPr lvl="1"/>
            <a:r>
              <a:rPr lang="en-US" sz="2400" dirty="0"/>
              <a:t>$6.5 million </a:t>
            </a:r>
          </a:p>
          <a:p>
            <a:pPr lvl="2"/>
            <a:r>
              <a:rPr lang="en-US" sz="2000" dirty="0"/>
              <a:t>Agency Securities </a:t>
            </a:r>
          </a:p>
          <a:p>
            <a:pPr lvl="3"/>
            <a:r>
              <a:rPr lang="en-US" sz="1800" dirty="0"/>
              <a:t>FHLB (Federal Home Loan Bank)</a:t>
            </a:r>
          </a:p>
          <a:p>
            <a:pPr lvl="3"/>
            <a:r>
              <a:rPr lang="en-US" sz="1800" dirty="0"/>
              <a:t>FFCB (Federal Farm Credit Bank)</a:t>
            </a:r>
          </a:p>
          <a:p>
            <a:pPr lvl="2"/>
            <a:r>
              <a:rPr lang="en-US" sz="2000" dirty="0"/>
              <a:t>Government issued securities</a:t>
            </a:r>
          </a:p>
          <a:p>
            <a:pPr lvl="3"/>
            <a:r>
              <a:rPr lang="en-US" sz="1800" dirty="0"/>
              <a:t>U.S. Treasuries</a:t>
            </a:r>
          </a:p>
          <a:p>
            <a:r>
              <a:rPr lang="en-US" sz="2399" dirty="0"/>
              <a:t>LGIP (Local Government Investment Pool)</a:t>
            </a:r>
          </a:p>
          <a:p>
            <a:pPr lvl="1"/>
            <a:r>
              <a:rPr lang="en-US" sz="2200" dirty="0"/>
              <a:t>operated by Washington State Treasurer</a:t>
            </a:r>
          </a:p>
          <a:p>
            <a:pPr lvl="1"/>
            <a:r>
              <a:rPr lang="en-US" sz="2200" dirty="0"/>
              <a:t>$16 million </a:t>
            </a:r>
            <a:endParaRPr lang="en-US" sz="2399" dirty="0"/>
          </a:p>
          <a:p>
            <a:r>
              <a:rPr lang="en-US" sz="2399" dirty="0"/>
              <a:t>Other Banks</a:t>
            </a:r>
          </a:p>
          <a:p>
            <a:pPr lvl="1"/>
            <a:r>
              <a:rPr lang="en-US" sz="2200" dirty="0"/>
              <a:t>$5.7 million(approx.)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7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0A5FEB6-1D65-4375-9BDD-AF3D14372175}"/>
              </a:ext>
            </a:extLst>
          </p:cNvPr>
          <p:cNvSpPr txBox="1"/>
          <p:nvPr/>
        </p:nvSpPr>
        <p:spPr>
          <a:xfrm>
            <a:off x="4037012" y="3124200"/>
            <a:ext cx="3124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28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6CD68-5BEF-48E3-BB8A-9928D96B4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2" y="2362200"/>
            <a:ext cx="8594429" cy="1320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GENERAL FUND</a:t>
            </a:r>
          </a:p>
        </p:txBody>
      </p:sp>
    </p:spTree>
    <p:extLst>
      <p:ext uri="{BB962C8B-B14F-4D97-AF65-F5344CB8AC3E}">
        <p14:creationId xmlns:p14="http://schemas.microsoft.com/office/powerpoint/2010/main" val="32204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AB90C6-4D87-7471-8F5C-87EDB7B91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8" y="381000"/>
            <a:ext cx="8594429" cy="2057400"/>
          </a:xfrm>
        </p:spPr>
        <p:txBody>
          <a:bodyPr>
            <a:normAutofit fontScale="90000"/>
          </a:bodyPr>
          <a:lstStyle/>
          <a:p>
            <a:r>
              <a:rPr lang="en-US" sz="3100" b="1" u="sng" dirty="0">
                <a:solidFill>
                  <a:schemeClr val="accent2">
                    <a:lumMod val="75000"/>
                  </a:schemeClr>
                </a:solidFill>
              </a:rPr>
              <a:t>General Fund - $32.7 million (biennium budget)</a:t>
            </a:r>
            <a:br>
              <a:rPr lang="en-US" sz="3100" b="1" u="sng" dirty="0"/>
            </a:br>
            <a:r>
              <a:rPr lang="en-US" sz="1200" b="1" u="sng" dirty="0"/>
              <a:t> </a:t>
            </a:r>
            <a:br>
              <a:rPr lang="en-US" sz="2800" b="1" u="sng" dirty="0"/>
            </a:br>
            <a:r>
              <a:rPr lang="en-US" sz="2200" b="1" dirty="0">
                <a:solidFill>
                  <a:schemeClr val="tx1"/>
                </a:solidFill>
              </a:rPr>
              <a:t>Primary Operating Fund of the City</a:t>
            </a:r>
            <a:br>
              <a:rPr lang="en-US" sz="2200" b="1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Accounts for all resources except those required to be accounted for in another fund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 </a:t>
            </a:r>
            <a:br>
              <a:rPr lang="en-US" sz="2200" dirty="0"/>
            </a:br>
            <a:r>
              <a:rPr lang="en-US" sz="2200" dirty="0">
                <a:solidFill>
                  <a:schemeClr val="tx1"/>
                </a:solidFill>
              </a:rPr>
              <a:t>Activities include: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865A48-2959-1C8F-6542-76F4BF527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9633" y="2667000"/>
            <a:ext cx="4182945" cy="3048000"/>
          </a:xfrm>
        </p:spPr>
        <p:txBody>
          <a:bodyPr>
            <a:normAutofit/>
          </a:bodyPr>
          <a:lstStyle/>
          <a:p>
            <a:r>
              <a:rPr lang="en-US" sz="2000" dirty="0"/>
              <a:t>City Council</a:t>
            </a:r>
          </a:p>
          <a:p>
            <a:r>
              <a:rPr lang="en-US" sz="2000" dirty="0"/>
              <a:t>City Manager</a:t>
            </a:r>
          </a:p>
          <a:p>
            <a:r>
              <a:rPr lang="en-US" sz="2000" dirty="0"/>
              <a:t>City Clerk</a:t>
            </a:r>
          </a:p>
          <a:p>
            <a:r>
              <a:rPr lang="en-US" sz="2000" dirty="0"/>
              <a:t>Community Development</a:t>
            </a:r>
          </a:p>
          <a:p>
            <a:r>
              <a:rPr lang="en-US" sz="2000" dirty="0"/>
              <a:t>Developmental Services</a:t>
            </a:r>
          </a:p>
          <a:p>
            <a:r>
              <a:rPr lang="en-US" sz="2000" dirty="0"/>
              <a:t>Engineering</a:t>
            </a:r>
          </a:p>
          <a:p>
            <a:r>
              <a:rPr lang="en-US" sz="2000" dirty="0"/>
              <a:t>Environmental Services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C787C7-B651-39D1-4568-839AF9AE7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9034" y="2667000"/>
            <a:ext cx="4182944" cy="2911643"/>
          </a:xfrm>
        </p:spPr>
        <p:txBody>
          <a:bodyPr/>
          <a:lstStyle/>
          <a:p>
            <a:r>
              <a:rPr lang="en-US" sz="2000" dirty="0"/>
              <a:t>Finance</a:t>
            </a:r>
          </a:p>
          <a:p>
            <a:r>
              <a:rPr lang="en-US" sz="2000" dirty="0"/>
              <a:t>Housing &amp; Human Services</a:t>
            </a:r>
          </a:p>
          <a:p>
            <a:r>
              <a:rPr lang="en-US" sz="2000" dirty="0"/>
              <a:t>Human Resources</a:t>
            </a:r>
          </a:p>
          <a:p>
            <a:r>
              <a:rPr lang="en-US" sz="2000" dirty="0"/>
              <a:t>Legal</a:t>
            </a:r>
          </a:p>
          <a:p>
            <a:r>
              <a:rPr lang="en-US" sz="2000" dirty="0"/>
              <a:t>Parks &amp; Facility Maintenance</a:t>
            </a:r>
          </a:p>
          <a:p>
            <a:r>
              <a:rPr lang="en-US" sz="2000" dirty="0"/>
              <a:t>Public Safety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5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9B3A6-8FA4-499F-BF68-C1EEC2DB7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80395"/>
            <a:ext cx="9220200" cy="60540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Revenues – General Fund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D65E29-E7C5-4E0B-B5FF-2BF0EA21DF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617863"/>
              </p:ext>
            </p:extLst>
          </p:nvPr>
        </p:nvGraphicFramePr>
        <p:xfrm>
          <a:off x="150812" y="685800"/>
          <a:ext cx="9525000" cy="61263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33607">
                  <a:extLst>
                    <a:ext uri="{9D8B030D-6E8A-4147-A177-3AD203B41FA5}">
                      <a16:colId xmlns:a16="http://schemas.microsoft.com/office/drawing/2014/main" val="4005892426"/>
                    </a:ext>
                  </a:extLst>
                </a:gridCol>
                <a:gridCol w="2372193">
                  <a:extLst>
                    <a:ext uri="{9D8B030D-6E8A-4147-A177-3AD203B41FA5}">
                      <a16:colId xmlns:a16="http://schemas.microsoft.com/office/drawing/2014/main" val="3638396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82941909"/>
                    </a:ext>
                  </a:extLst>
                </a:gridCol>
              </a:tblGrid>
              <a:tr h="363571">
                <a:tc>
                  <a:txBody>
                    <a:bodyPr/>
                    <a:lstStyle/>
                    <a:p>
                      <a:pPr algn="ctr"/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AMOUNT-biennium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025246"/>
                  </a:ext>
                </a:extLst>
              </a:tr>
              <a:tr h="454622">
                <a:tc>
                  <a:txBody>
                    <a:bodyPr/>
                    <a:lstStyle/>
                    <a:p>
                      <a:r>
                        <a:rPr lang="en-US" sz="2400" dirty="0"/>
                        <a:t>Property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11,400,000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103745"/>
                  </a:ext>
                </a:extLst>
              </a:tr>
              <a:tr h="454622">
                <a:tc>
                  <a:txBody>
                    <a:bodyPr/>
                    <a:lstStyle/>
                    <a:p>
                      <a:r>
                        <a:rPr lang="en-US" sz="2400" dirty="0"/>
                        <a:t>Sales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9,200,000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252244"/>
                  </a:ext>
                </a:extLst>
              </a:tr>
              <a:tr h="818319">
                <a:tc>
                  <a:txBody>
                    <a:bodyPr/>
                    <a:lstStyle/>
                    <a:p>
                      <a:r>
                        <a:rPr lang="en-US" sz="2400" dirty="0"/>
                        <a:t>Utility Taxes -electric/gas/</a:t>
                      </a:r>
                      <a:r>
                        <a:rPr lang="en-US" sz="2400" dirty="0" err="1"/>
                        <a:t>teleph</a:t>
                      </a:r>
                      <a:r>
                        <a:rPr lang="en-US" sz="2400" dirty="0"/>
                        <a:t>/cell/cable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6015"/>
                  </a:ext>
                </a:extLst>
              </a:tr>
              <a:tr h="454622">
                <a:tc>
                  <a:txBody>
                    <a:bodyPr/>
                    <a:lstStyle/>
                    <a:p>
                      <a:r>
                        <a:rPr lang="en-US" sz="2400" dirty="0"/>
                        <a:t>Franchise – water, sewer, cable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1,700,000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152647"/>
                  </a:ext>
                </a:extLst>
              </a:tr>
              <a:tr h="454622">
                <a:tc>
                  <a:txBody>
                    <a:bodyPr/>
                    <a:lstStyle/>
                    <a:p>
                      <a:r>
                        <a:rPr lang="en-US" sz="2400" dirty="0"/>
                        <a:t>Intergovernmental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1,400,000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496534"/>
                  </a:ext>
                </a:extLst>
              </a:tr>
              <a:tr h="818319">
                <a:tc>
                  <a:txBody>
                    <a:bodyPr/>
                    <a:lstStyle/>
                    <a:p>
                      <a:r>
                        <a:rPr lang="en-US" sz="2400" dirty="0"/>
                        <a:t>Charges for Services </a:t>
                      </a:r>
                    </a:p>
                    <a:p>
                      <a:r>
                        <a:rPr lang="en-US" sz="2400" dirty="0"/>
                        <a:t>(inspection/land use/plan review/other)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1,300,000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570579"/>
                  </a:ext>
                </a:extLst>
              </a:tr>
              <a:tr h="454622">
                <a:tc>
                  <a:txBody>
                    <a:bodyPr/>
                    <a:lstStyle/>
                    <a:p>
                      <a:r>
                        <a:rPr lang="en-US" sz="2400" dirty="0"/>
                        <a:t>Other licenses &amp; Building permits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1,100,000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651693"/>
                  </a:ext>
                </a:extLst>
              </a:tr>
              <a:tr h="454622">
                <a:tc>
                  <a:txBody>
                    <a:bodyPr/>
                    <a:lstStyle/>
                    <a:p>
                      <a:r>
                        <a:rPr lang="en-US" sz="2400" dirty="0"/>
                        <a:t>Miscellaneous (investment/rents/other)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dirty="0"/>
                        <a:t>400,000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936895"/>
                  </a:ext>
                </a:extLst>
              </a:tr>
              <a:tr h="454622">
                <a:tc>
                  <a:txBody>
                    <a:bodyPr/>
                    <a:lstStyle/>
                    <a:p>
                      <a:r>
                        <a:rPr lang="en-US" sz="2400" dirty="0"/>
                        <a:t>Other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149"/>
                  </a:ext>
                </a:extLst>
              </a:tr>
              <a:tr h="454622">
                <a:tc>
                  <a:txBody>
                    <a:bodyPr/>
                    <a:lstStyle/>
                    <a:p>
                      <a:r>
                        <a:rPr lang="en-US" sz="2400" dirty="0"/>
                        <a:t>Overhead reimbursement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277165"/>
                  </a:ext>
                </a:extLst>
              </a:tr>
              <a:tr h="348069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31,300,000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829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83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9158-53BA-370B-C883-2579B1A6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09600"/>
            <a:ext cx="8594429" cy="1320800"/>
          </a:xfrm>
        </p:spPr>
        <p:txBody>
          <a:bodyPr/>
          <a:lstStyle/>
          <a:p>
            <a:pPr algn="ctr"/>
            <a:r>
              <a:rPr lang="en-US" dirty="0"/>
              <a:t>Utility Taxes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D796A3-0A69-C893-CBB3-7C3E5DAA9B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363596"/>
              </p:ext>
            </p:extLst>
          </p:nvPr>
        </p:nvGraphicFramePr>
        <p:xfrm>
          <a:off x="1628625" y="1422400"/>
          <a:ext cx="6705601" cy="4013200"/>
        </p:xfrm>
        <a:graphic>
          <a:graphicData uri="http://schemas.openxmlformats.org/drawingml/2006/table">
            <a:tbl>
              <a:tblPr/>
              <a:tblGrid>
                <a:gridCol w="2777565">
                  <a:extLst>
                    <a:ext uri="{9D8B030D-6E8A-4147-A177-3AD203B41FA5}">
                      <a16:colId xmlns:a16="http://schemas.microsoft.com/office/drawing/2014/main" val="3940533813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944547901"/>
                    </a:ext>
                  </a:extLst>
                </a:gridCol>
                <a:gridCol w="1216212">
                  <a:extLst>
                    <a:ext uri="{9D8B030D-6E8A-4147-A177-3AD203B41FA5}">
                      <a16:colId xmlns:a16="http://schemas.microsoft.com/office/drawing/2014/main" val="4077118366"/>
                    </a:ext>
                  </a:extLst>
                </a:gridCol>
                <a:gridCol w="1216212">
                  <a:extLst>
                    <a:ext uri="{9D8B030D-6E8A-4147-A177-3AD203B41FA5}">
                      <a16:colId xmlns:a16="http://schemas.microsoft.com/office/drawing/2014/main" val="2187001404"/>
                    </a:ext>
                  </a:extLst>
                </a:gridCol>
                <a:gridCol w="1216212">
                  <a:extLst>
                    <a:ext uri="{9D8B030D-6E8A-4147-A177-3AD203B41FA5}">
                      <a16:colId xmlns:a16="http://schemas.microsoft.com/office/drawing/2014/main" val="4202092158"/>
                    </a:ext>
                  </a:extLst>
                </a:gridCol>
              </a:tblGrid>
              <a:tr h="40443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2023-2024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09592"/>
                  </a:ext>
                </a:extLst>
              </a:tr>
              <a:tr h="40443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4079854"/>
                  </a:ext>
                </a:extLst>
              </a:tr>
              <a:tr h="37332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525848"/>
                  </a:ext>
                </a:extLst>
              </a:tr>
              <a:tr h="404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Electric Utility Tax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546,633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552,099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1,098,732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907929"/>
                  </a:ext>
                </a:extLst>
              </a:tr>
              <a:tr h="404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Gas Utility Tax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247,450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249,925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497,375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079596"/>
                  </a:ext>
                </a:extLst>
              </a:tr>
              <a:tr h="404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Telephone Utility Tax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146,250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846778"/>
                  </a:ext>
                </a:extLst>
              </a:tr>
              <a:tr h="404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Cellphone Utility Tax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91,968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91,048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183,016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332750"/>
                  </a:ext>
                </a:extLst>
              </a:tr>
              <a:tr h="404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Cable Utility Tax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766,000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39135"/>
                  </a:ext>
                </a:extLst>
              </a:tr>
              <a:tr h="404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Surface Water Utility Tax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128,750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253,750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087387"/>
                  </a:ext>
                </a:extLst>
              </a:tr>
              <a:tr h="404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Total Utility Taxes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1,469,051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1,476,072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2,945,123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605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12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9158-53BA-370B-C883-2579B1A6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09600"/>
            <a:ext cx="8594429" cy="1320800"/>
          </a:xfrm>
        </p:spPr>
        <p:txBody>
          <a:bodyPr/>
          <a:lstStyle/>
          <a:p>
            <a:pPr algn="ctr"/>
            <a:r>
              <a:rPr lang="en-US" dirty="0"/>
              <a:t>Franchise Fees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08A1119-5ADB-665D-B637-BB62D4F9C7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912076"/>
              </p:ext>
            </p:extLst>
          </p:nvPr>
        </p:nvGraphicFramePr>
        <p:xfrm>
          <a:off x="1827212" y="2438400"/>
          <a:ext cx="6629401" cy="2165826"/>
        </p:xfrm>
        <a:graphic>
          <a:graphicData uri="http://schemas.openxmlformats.org/drawingml/2006/table">
            <a:tbl>
              <a:tblPr/>
              <a:tblGrid>
                <a:gridCol w="2746003">
                  <a:extLst>
                    <a:ext uri="{9D8B030D-6E8A-4147-A177-3AD203B41FA5}">
                      <a16:colId xmlns:a16="http://schemas.microsoft.com/office/drawing/2014/main" val="2347697795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197321318"/>
                    </a:ext>
                  </a:extLst>
                </a:gridCol>
                <a:gridCol w="1202391">
                  <a:extLst>
                    <a:ext uri="{9D8B030D-6E8A-4147-A177-3AD203B41FA5}">
                      <a16:colId xmlns:a16="http://schemas.microsoft.com/office/drawing/2014/main" val="1465057695"/>
                    </a:ext>
                  </a:extLst>
                </a:gridCol>
                <a:gridCol w="1202391">
                  <a:extLst>
                    <a:ext uri="{9D8B030D-6E8A-4147-A177-3AD203B41FA5}">
                      <a16:colId xmlns:a16="http://schemas.microsoft.com/office/drawing/2014/main" val="272823196"/>
                    </a:ext>
                  </a:extLst>
                </a:gridCol>
                <a:gridCol w="1202391">
                  <a:extLst>
                    <a:ext uri="{9D8B030D-6E8A-4147-A177-3AD203B41FA5}">
                      <a16:colId xmlns:a16="http://schemas.microsoft.com/office/drawing/2014/main" val="1765940998"/>
                    </a:ext>
                  </a:extLst>
                </a:gridCol>
              </a:tblGrid>
              <a:tr h="459418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2023-2024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025404"/>
                  </a:ext>
                </a:extLst>
              </a:tr>
              <a:tr h="42660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81778"/>
                  </a:ext>
                </a:extLst>
              </a:tr>
              <a:tr h="426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Cable Franchise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294,209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294,209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588,418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582150"/>
                  </a:ext>
                </a:extLst>
              </a:tr>
              <a:tr h="426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Water/Sewer Franchise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556,510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562,075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1,118,585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744157"/>
                  </a:ext>
                </a:extLst>
              </a:tr>
              <a:tr h="426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Total Franchise Fees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850,719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856,284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1,707,003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033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94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9158-53BA-370B-C883-2579B1A6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09600"/>
            <a:ext cx="8594429" cy="990600"/>
          </a:xfrm>
        </p:spPr>
        <p:txBody>
          <a:bodyPr/>
          <a:lstStyle/>
          <a:p>
            <a:pPr algn="ctr"/>
            <a:r>
              <a:rPr lang="en-US" dirty="0"/>
              <a:t>Charges for Services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ED0BE2D-4EB0-F31F-1801-4D638602B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098258"/>
              </p:ext>
            </p:extLst>
          </p:nvPr>
        </p:nvGraphicFramePr>
        <p:xfrm>
          <a:off x="1522412" y="2057400"/>
          <a:ext cx="7162800" cy="3429002"/>
        </p:xfrm>
        <a:graphic>
          <a:graphicData uri="http://schemas.openxmlformats.org/drawingml/2006/table">
            <a:tbl>
              <a:tblPr/>
              <a:tblGrid>
                <a:gridCol w="2966945">
                  <a:extLst>
                    <a:ext uri="{9D8B030D-6E8A-4147-A177-3AD203B41FA5}">
                      <a16:colId xmlns:a16="http://schemas.microsoft.com/office/drawing/2014/main" val="2503948896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4223980153"/>
                    </a:ext>
                  </a:extLst>
                </a:gridCol>
                <a:gridCol w="1299135">
                  <a:extLst>
                    <a:ext uri="{9D8B030D-6E8A-4147-A177-3AD203B41FA5}">
                      <a16:colId xmlns:a16="http://schemas.microsoft.com/office/drawing/2014/main" val="258973880"/>
                    </a:ext>
                  </a:extLst>
                </a:gridCol>
                <a:gridCol w="1299135">
                  <a:extLst>
                    <a:ext uri="{9D8B030D-6E8A-4147-A177-3AD203B41FA5}">
                      <a16:colId xmlns:a16="http://schemas.microsoft.com/office/drawing/2014/main" val="4126813704"/>
                    </a:ext>
                  </a:extLst>
                </a:gridCol>
                <a:gridCol w="1299135">
                  <a:extLst>
                    <a:ext uri="{9D8B030D-6E8A-4147-A177-3AD203B41FA5}">
                      <a16:colId xmlns:a16="http://schemas.microsoft.com/office/drawing/2014/main" val="300167521"/>
                    </a:ext>
                  </a:extLst>
                </a:gridCol>
              </a:tblGrid>
              <a:tr h="420538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2023-2024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091100"/>
                  </a:ext>
                </a:extLst>
              </a:tr>
              <a:tr h="420538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766368"/>
                  </a:ext>
                </a:extLst>
              </a:tr>
              <a:tr h="420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Inspection &amp; Investigation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15,258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30,365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487935"/>
                  </a:ext>
                </a:extLst>
              </a:tr>
              <a:tr h="420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Land Use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176,833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178,601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355,434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61147"/>
                  </a:ext>
                </a:extLst>
              </a:tr>
              <a:tr h="420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Plan Review and Other Fees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415,557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419,712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835,269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939962"/>
                  </a:ext>
                </a:extLst>
              </a:tr>
              <a:tr h="420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Event Fees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53860"/>
                  </a:ext>
                </a:extLst>
              </a:tr>
              <a:tr h="420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Credit Card Processing Fees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33,207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683198"/>
                  </a:ext>
                </a:extLst>
              </a:tr>
              <a:tr h="4852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Total Charges for Services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641,018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654,257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1,295,275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480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80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9158-53BA-370B-C883-2579B1A6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09600"/>
            <a:ext cx="8594429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Other Licenses &amp; Building Permits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1F20603-B685-C677-CB65-CC1A20FB87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642822"/>
              </p:ext>
            </p:extLst>
          </p:nvPr>
        </p:nvGraphicFramePr>
        <p:xfrm>
          <a:off x="1446212" y="1828800"/>
          <a:ext cx="7086601" cy="3683724"/>
        </p:xfrm>
        <a:graphic>
          <a:graphicData uri="http://schemas.openxmlformats.org/drawingml/2006/table">
            <a:tbl>
              <a:tblPr/>
              <a:tblGrid>
                <a:gridCol w="2935381">
                  <a:extLst>
                    <a:ext uri="{9D8B030D-6E8A-4147-A177-3AD203B41FA5}">
                      <a16:colId xmlns:a16="http://schemas.microsoft.com/office/drawing/2014/main" val="1148609025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1571933092"/>
                    </a:ext>
                  </a:extLst>
                </a:gridCol>
                <a:gridCol w="1285315">
                  <a:extLst>
                    <a:ext uri="{9D8B030D-6E8A-4147-A177-3AD203B41FA5}">
                      <a16:colId xmlns:a16="http://schemas.microsoft.com/office/drawing/2014/main" val="3651783871"/>
                    </a:ext>
                  </a:extLst>
                </a:gridCol>
                <a:gridCol w="1285315">
                  <a:extLst>
                    <a:ext uri="{9D8B030D-6E8A-4147-A177-3AD203B41FA5}">
                      <a16:colId xmlns:a16="http://schemas.microsoft.com/office/drawing/2014/main" val="2514862010"/>
                    </a:ext>
                  </a:extLst>
                </a:gridCol>
                <a:gridCol w="1285315">
                  <a:extLst>
                    <a:ext uri="{9D8B030D-6E8A-4147-A177-3AD203B41FA5}">
                      <a16:colId xmlns:a16="http://schemas.microsoft.com/office/drawing/2014/main" val="2693680486"/>
                    </a:ext>
                  </a:extLst>
                </a:gridCol>
              </a:tblGrid>
              <a:tr h="52251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2023-2024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869220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763802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Business Licenses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11,860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767394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Business Registration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566892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Building Permits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524,631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529,878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1,054,509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501576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Special Event Permits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58776"/>
                  </a:ext>
                </a:extLst>
              </a:tr>
              <a:tr h="5225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Other Licenses &amp;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Bldg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Permits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539,569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544,880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1,084,449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706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65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OPEN" val="0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Currency Symbols">
      <a:dk1>
        <a:srgbClr val="303030"/>
      </a:dk1>
      <a:lt1>
        <a:sysClr val="window" lastClr="FFFFFF"/>
      </a:lt1>
      <a:dk2>
        <a:srgbClr val="000000"/>
      </a:dk2>
      <a:lt2>
        <a:srgbClr val="E8DEC9"/>
      </a:lt2>
      <a:accent1>
        <a:srgbClr val="F7C547"/>
      </a:accent1>
      <a:accent2>
        <a:srgbClr val="AB3C33"/>
      </a:accent2>
      <a:accent3>
        <a:srgbClr val="506084"/>
      </a:accent3>
      <a:accent4>
        <a:srgbClr val="599EA5"/>
      </a:accent4>
      <a:accent5>
        <a:srgbClr val="758F21"/>
      </a:accent5>
      <a:accent6>
        <a:srgbClr val="894A27"/>
      </a:accent6>
      <a:hlink>
        <a:srgbClr val="506084"/>
      </a:hlink>
      <a:folHlink>
        <a:srgbClr val="828282"/>
      </a:folHlink>
    </a:clrScheme>
    <a:fontScheme name="Currency Symbol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rrency Symbols">
      <a:dk1>
        <a:srgbClr val="303030"/>
      </a:dk1>
      <a:lt1>
        <a:sysClr val="window" lastClr="FFFFFF"/>
      </a:lt1>
      <a:dk2>
        <a:srgbClr val="000000"/>
      </a:dk2>
      <a:lt2>
        <a:srgbClr val="E8DEC9"/>
      </a:lt2>
      <a:accent1>
        <a:srgbClr val="F7C547"/>
      </a:accent1>
      <a:accent2>
        <a:srgbClr val="AB3C33"/>
      </a:accent2>
      <a:accent3>
        <a:srgbClr val="506084"/>
      </a:accent3>
      <a:accent4>
        <a:srgbClr val="599EA5"/>
      </a:accent4>
      <a:accent5>
        <a:srgbClr val="758F21"/>
      </a:accent5>
      <a:accent6>
        <a:srgbClr val="894A27"/>
      </a:accent6>
      <a:hlink>
        <a:srgbClr val="506084"/>
      </a:hlink>
      <a:folHlink>
        <a:srgbClr val="828282"/>
      </a:folHlink>
    </a:clrScheme>
    <a:fontScheme name="Currency Symbol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E2A0F8674DF34EA4D4F19DAA39AF62" ma:contentTypeVersion="13" ma:contentTypeDescription="Create a new document." ma:contentTypeScope="" ma:versionID="90f5595112abb9fa1a6eac4fc91c90cb">
  <xsd:schema xmlns:xsd="http://www.w3.org/2001/XMLSchema" xmlns:xs="http://www.w3.org/2001/XMLSchema" xmlns:p="http://schemas.microsoft.com/office/2006/metadata/properties" xmlns:ns3="ec9a2ebe-b8d8-4914-ac4d-f54783cc0f72" xmlns:ns4="50efe8ff-cecf-4af0-a547-a3d2f37ad00b" targetNamespace="http://schemas.microsoft.com/office/2006/metadata/properties" ma:root="true" ma:fieldsID="fd4a152c9369fdfa1e118eb8080a7d68" ns3:_="" ns4:_="">
    <xsd:import namespace="ec9a2ebe-b8d8-4914-ac4d-f54783cc0f72"/>
    <xsd:import namespace="50efe8ff-cecf-4af0-a547-a3d2f37ad0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a2ebe-b8d8-4914-ac4d-f54783cc0f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fe8ff-cecf-4af0-a547-a3d2f37ad00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c9a2ebe-b8d8-4914-ac4d-f54783cc0f72" xsi:nil="true"/>
  </documentManagement>
</p:properties>
</file>

<file path=customXml/itemProps1.xml><?xml version="1.0" encoding="utf-8"?>
<ds:datastoreItem xmlns:ds="http://schemas.openxmlformats.org/officeDocument/2006/customXml" ds:itemID="{615DA07B-7676-406C-B801-952B555A6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a2ebe-b8d8-4914-ac4d-f54783cc0f72"/>
    <ds:schemaRef ds:uri="50efe8ff-cecf-4af0-a547-a3d2f37ad0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1DEF58-9F22-4BB2-A270-9087F7280C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DD247D-2136-487C-BC33-6E8E0B768978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ec9a2ebe-b8d8-4914-ac4d-f54783cc0f72"/>
    <ds:schemaRef ds:uri="50efe8ff-cecf-4af0-a547-a3d2f37ad00b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5256</TotalTime>
  <Words>1065</Words>
  <Application>Microsoft Office PowerPoint</Application>
  <PresentationFormat>Custom</PresentationFormat>
  <Paragraphs>349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Cambria</vt:lpstr>
      <vt:lpstr>Times New Roman</vt:lpstr>
      <vt:lpstr>Trebuchet MS</vt:lpstr>
      <vt:lpstr>Wingdings 3</vt:lpstr>
      <vt:lpstr>Facet</vt:lpstr>
      <vt:lpstr>PowerPoint Presentation</vt:lpstr>
      <vt:lpstr>CITY OF KENMORE BIENNIAL BUDGET 2023-2024</vt:lpstr>
      <vt:lpstr>GENERAL FUND</vt:lpstr>
      <vt:lpstr>General Fund - $32.7 million (biennium budget)   Primary Operating Fund of the City Accounts for all resources except those required to be accounted for in another fund   Activities include: </vt:lpstr>
      <vt:lpstr>Revenues – General Fund</vt:lpstr>
      <vt:lpstr>Utility Taxes</vt:lpstr>
      <vt:lpstr>Franchise Fees</vt:lpstr>
      <vt:lpstr>Charges for Services</vt:lpstr>
      <vt:lpstr>Other Licenses &amp; Building Permits</vt:lpstr>
      <vt:lpstr>General Fund - Revenues</vt:lpstr>
      <vt:lpstr>Expenditures – General Fund</vt:lpstr>
      <vt:lpstr>SPECIAL REVENUE FUNDS </vt:lpstr>
      <vt:lpstr>SPECIAL REVENUE FUNDS</vt:lpstr>
      <vt:lpstr>Street Fund - $3.8 million (biennium)</vt:lpstr>
      <vt:lpstr>Strategic Opportunities Fund</vt:lpstr>
      <vt:lpstr>CAPITAL PROJECT  &amp; ENTERPRISE  FUNDS </vt:lpstr>
      <vt:lpstr>CAPITAL PROJECT FUNDS</vt:lpstr>
      <vt:lpstr>FINANCIAL POLICIES – RESERVES </vt:lpstr>
      <vt:lpstr>DEBT</vt:lpstr>
      <vt:lpstr>Bond Projects </vt:lpstr>
      <vt:lpstr>INVESTMENTS/CASH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Leticia Salcido</dc:creator>
  <cp:lastModifiedBy>Melinda Merrell</cp:lastModifiedBy>
  <cp:revision>131</cp:revision>
  <cp:lastPrinted>2024-01-18T01:55:27Z</cp:lastPrinted>
  <dcterms:created xsi:type="dcterms:W3CDTF">2021-02-01T22:15:40Z</dcterms:created>
  <dcterms:modified xsi:type="dcterms:W3CDTF">2024-01-18T01:59:11Z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0x01010037E2A0F8674DF34EA4D4F19DAA39AF62</vt:lpwstr>
  </property>
</Properties>
</file>