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7" r:id="rId2"/>
    <p:sldId id="274" r:id="rId3"/>
    <p:sldId id="317" r:id="rId4"/>
    <p:sldId id="306" r:id="rId5"/>
    <p:sldId id="305" r:id="rId6"/>
    <p:sldId id="27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nda Merrell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7F91"/>
    <a:srgbClr val="77C5D5"/>
    <a:srgbClr val="7AC2AE"/>
    <a:srgbClr val="5E8A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6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DE785-FE4C-42AD-9CFF-F51ADA1A704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63936-7CA2-4D31-B611-BBAFBAD5A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19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1CC55-CF2F-9148-83FF-103E2D254E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94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1CC55-CF2F-9148-83FF-103E2D254E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07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1CC55-CF2F-9148-83FF-103E2D254E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32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1CC55-CF2F-9148-83FF-103E2D254E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69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sv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0.png"/><Relationship Id="rId4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0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0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D11CFD7-1928-DC4C-8A2B-4958D1059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88" t="8857" r="15238" b="233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0BBABD8-FE12-7F45-B27F-4427D482287F}"/>
              </a:ext>
            </a:extLst>
          </p:cNvPr>
          <p:cNvSpPr/>
          <p:nvPr userDrawn="1"/>
        </p:nvSpPr>
        <p:spPr>
          <a:xfrm>
            <a:off x="1442720" y="1272379"/>
            <a:ext cx="9225280" cy="4377310"/>
          </a:xfrm>
          <a:prstGeom prst="rect">
            <a:avLst/>
          </a:prstGeom>
          <a:solidFill>
            <a:srgbClr val="003A8E">
              <a:alpha val="904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1FBC72-EFFD-1B4A-805F-F4916D4233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02560" y="2999311"/>
            <a:ext cx="7327170" cy="1709635"/>
          </a:xfrm>
        </p:spPr>
        <p:txBody>
          <a:bodyPr anchor="t"/>
          <a:lstStyle>
            <a:lvl1pPr algn="l">
              <a:defRPr sz="6000">
                <a:solidFill>
                  <a:srgbClr val="FFB300"/>
                </a:solidFill>
              </a:defRPr>
            </a:lvl1pPr>
          </a:lstStyle>
          <a:p>
            <a:r>
              <a:rPr lang="en-US" dirty="0"/>
              <a:t>ENGLISH TITLE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86294D-6FCD-FC48-95CA-39924AD76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2560" y="4825984"/>
            <a:ext cx="7327170" cy="54179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9F0ED85-34AC-4549-99F5-76E70B53E3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3758" y="1596933"/>
            <a:ext cx="2497330" cy="128335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83F4A86-CCA0-FA46-B444-99ACB7B6772C}"/>
              </a:ext>
            </a:extLst>
          </p:cNvPr>
          <p:cNvSpPr/>
          <p:nvPr userDrawn="1"/>
        </p:nvSpPr>
        <p:spPr>
          <a:xfrm>
            <a:off x="1437277" y="1273841"/>
            <a:ext cx="620485" cy="4377309"/>
          </a:xfrm>
          <a:prstGeom prst="rect">
            <a:avLst/>
          </a:prstGeom>
          <a:solidFill>
            <a:srgbClr val="FF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93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ople rowing a boat on a river&#10;&#10;Description automatically generated with low confidence">
            <a:extLst>
              <a:ext uri="{FF2B5EF4-FFF2-40B4-BE49-F238E27FC236}">
                <a16:creationId xmlns:a16="http://schemas.microsoft.com/office/drawing/2014/main" id="{86F1BC10-78BE-E547-AC72-EB52D1946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072" r="5472" b="34023"/>
          <a:stretch/>
        </p:blipFill>
        <p:spPr>
          <a:xfrm>
            <a:off x="1" y="-48127"/>
            <a:ext cx="12192000" cy="274320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4EDDF60-FAB3-5A46-80CE-CCCF4B5C86D4}"/>
              </a:ext>
            </a:extLst>
          </p:cNvPr>
          <p:cNvSpPr/>
          <p:nvPr userDrawn="1"/>
        </p:nvSpPr>
        <p:spPr>
          <a:xfrm>
            <a:off x="-1" y="-46857"/>
            <a:ext cx="12191999" cy="2743201"/>
          </a:xfrm>
          <a:prstGeom prst="rect">
            <a:avLst/>
          </a:prstGeom>
          <a:solidFill>
            <a:srgbClr val="003A8E">
              <a:alpha val="3679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08F48C-A0C2-AF40-A0A5-70F5137BC7C2}"/>
              </a:ext>
            </a:extLst>
          </p:cNvPr>
          <p:cNvSpPr/>
          <p:nvPr userDrawn="1"/>
        </p:nvSpPr>
        <p:spPr>
          <a:xfrm>
            <a:off x="838200" y="1604645"/>
            <a:ext cx="10515600" cy="1205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FC21D7-23EC-E644-996B-E8B7F62B1A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124" y="488014"/>
            <a:ext cx="10522676" cy="111663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12E21-C854-0246-A0FC-60F67ADAB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5257" y="2334477"/>
            <a:ext cx="3172348" cy="1142125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03A8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CDD45C-C1EA-574E-8F1D-7A3163C4588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355257" y="4288467"/>
            <a:ext cx="3185264" cy="1142125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03A8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448B166-80E8-794D-8E7B-6F8DF33583A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36060" y="2334477"/>
            <a:ext cx="3172348" cy="1142125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03A8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B02B32B-EC9A-054E-BAA9-BA119D4FE3C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523145" y="4288467"/>
            <a:ext cx="3185263" cy="1142125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03A8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4F0D01-2504-2E4B-A4B3-876151E1A373}"/>
              </a:ext>
            </a:extLst>
          </p:cNvPr>
          <p:cNvSpPr/>
          <p:nvPr userDrawn="1"/>
        </p:nvSpPr>
        <p:spPr>
          <a:xfrm>
            <a:off x="323850" y="6120379"/>
            <a:ext cx="11501175" cy="45719"/>
          </a:xfrm>
          <a:prstGeom prst="rect">
            <a:avLst/>
          </a:prstGeom>
          <a:solidFill>
            <a:srgbClr val="FF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32160C66-EAB8-794F-899E-FCFCD0313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2214" y="6356350"/>
            <a:ext cx="604037" cy="365125"/>
          </a:xfrm>
        </p:spPr>
        <p:txBody>
          <a:bodyPr/>
          <a:lstStyle>
            <a:lvl1pPr>
              <a:defRPr>
                <a:solidFill>
                  <a:srgbClr val="003A8E"/>
                </a:solidFill>
              </a:defRPr>
            </a:lvl1pPr>
          </a:lstStyle>
          <a:p>
            <a:fld id="{3B67691B-F6DB-864A-91FC-31F80E8765B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AB49F59C-E8CB-E846-A422-4E6CB8BC96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62401" y="6442287"/>
            <a:ext cx="1518377" cy="20181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B3D8D2E3-C991-B846-9D09-E54A9DAB8A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4346" y="6236245"/>
            <a:ext cx="604037" cy="53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14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F1BC10-78BE-E547-AC72-EB52D1946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48" t="50884" r="15178" b="23610"/>
          <a:stretch/>
        </p:blipFill>
        <p:spPr>
          <a:xfrm>
            <a:off x="1" y="-48127"/>
            <a:ext cx="12192000" cy="274320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4EDDF60-FAB3-5A46-80CE-CCCF4B5C86D4}"/>
              </a:ext>
            </a:extLst>
          </p:cNvPr>
          <p:cNvSpPr/>
          <p:nvPr userDrawn="1"/>
        </p:nvSpPr>
        <p:spPr>
          <a:xfrm>
            <a:off x="0" y="-46857"/>
            <a:ext cx="12191997" cy="2743201"/>
          </a:xfrm>
          <a:prstGeom prst="rect">
            <a:avLst/>
          </a:prstGeom>
          <a:solidFill>
            <a:srgbClr val="003A8E">
              <a:alpha val="3679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08F48C-A0C2-AF40-A0A5-70F5137BC7C2}"/>
              </a:ext>
            </a:extLst>
          </p:cNvPr>
          <p:cNvSpPr/>
          <p:nvPr userDrawn="1"/>
        </p:nvSpPr>
        <p:spPr>
          <a:xfrm>
            <a:off x="838200" y="1604645"/>
            <a:ext cx="10515600" cy="1205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FC21D7-23EC-E644-996B-E8B7F62B1A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124" y="488014"/>
            <a:ext cx="10522676" cy="111663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4F0D01-2504-2E4B-A4B3-876151E1A373}"/>
              </a:ext>
            </a:extLst>
          </p:cNvPr>
          <p:cNvSpPr/>
          <p:nvPr userDrawn="1"/>
        </p:nvSpPr>
        <p:spPr>
          <a:xfrm>
            <a:off x="323850" y="6120379"/>
            <a:ext cx="11501175" cy="45719"/>
          </a:xfrm>
          <a:prstGeom prst="rect">
            <a:avLst/>
          </a:prstGeom>
          <a:solidFill>
            <a:srgbClr val="FF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32160C66-EAB8-794F-899E-FCFCD0313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2214" y="6356350"/>
            <a:ext cx="604037" cy="365125"/>
          </a:xfrm>
        </p:spPr>
        <p:txBody>
          <a:bodyPr/>
          <a:lstStyle>
            <a:lvl1pPr>
              <a:defRPr>
                <a:solidFill>
                  <a:srgbClr val="003A8E"/>
                </a:solidFill>
              </a:defRPr>
            </a:lvl1pPr>
          </a:lstStyle>
          <a:p>
            <a:fld id="{3B67691B-F6DB-864A-91FC-31F80E8765B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AB49F59C-E8CB-E846-A422-4E6CB8BC96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62401" y="6442287"/>
            <a:ext cx="1518377" cy="20181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B3D8D2E3-C991-B846-9D09-E54A9DAB8A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4346" y="6236245"/>
            <a:ext cx="604037" cy="534004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2F98552-2DD2-C34F-9262-FFCA1919D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537" y="2134177"/>
            <a:ext cx="4427622" cy="3642007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rgbClr val="003A8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638A02B-4084-A84B-9855-EB649B5273A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2674" y="2134177"/>
            <a:ext cx="4427622" cy="3642007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rgbClr val="003A8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260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CCEA09-917C-E94D-916D-E7762347661C}"/>
              </a:ext>
            </a:extLst>
          </p:cNvPr>
          <p:cNvSpPr/>
          <p:nvPr userDrawn="1"/>
        </p:nvSpPr>
        <p:spPr>
          <a:xfrm>
            <a:off x="323850" y="6120379"/>
            <a:ext cx="11501175" cy="45719"/>
          </a:xfrm>
          <a:prstGeom prst="rect">
            <a:avLst/>
          </a:prstGeom>
          <a:solidFill>
            <a:srgbClr val="FF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FC21D7-23EC-E644-996B-E8B7F62B1A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6366" y="686135"/>
            <a:ext cx="10402882" cy="58021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3A8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458888E-8933-FC4A-B9E5-BBE46B0BC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2214" y="6356350"/>
            <a:ext cx="604037" cy="365125"/>
          </a:xfrm>
        </p:spPr>
        <p:txBody>
          <a:bodyPr/>
          <a:lstStyle>
            <a:lvl1pPr>
              <a:defRPr>
                <a:solidFill>
                  <a:srgbClr val="003A8E"/>
                </a:solidFill>
              </a:defRPr>
            </a:lvl1pPr>
          </a:lstStyle>
          <a:p>
            <a:fld id="{3B67691B-F6DB-864A-91FC-31F80E8765B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D3B4E68-BBED-A649-9902-26875E427A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2401" y="6442287"/>
            <a:ext cx="1518377" cy="20181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E6D322B8-9B16-A045-BB83-0593ECACB4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4346" y="6236245"/>
            <a:ext cx="604037" cy="534004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6E33D24-C373-DE42-BA38-C616993E43A9}"/>
              </a:ext>
            </a:extLst>
          </p:cNvPr>
          <p:cNvSpPr/>
          <p:nvPr userDrawn="1"/>
        </p:nvSpPr>
        <p:spPr>
          <a:xfrm>
            <a:off x="846367" y="1927255"/>
            <a:ext cx="10402881" cy="1380115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D125651-BF2D-9D48-ABB6-EFA410853F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18691" y="2265446"/>
            <a:ext cx="8322788" cy="753799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03A8E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ante </a:t>
            </a:r>
            <a:r>
              <a:rPr lang="en-US" dirty="0" err="1"/>
              <a:t>rutrum</a:t>
            </a:r>
            <a:r>
              <a:rPr lang="en-US" dirty="0"/>
              <a:t>, non pulvinar diam auctor.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336F1D8-B215-7148-B472-006B073EEAA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92265" y="1481913"/>
            <a:ext cx="1372324" cy="1142124"/>
          </a:xfrm>
        </p:spPr>
        <p:txBody>
          <a:bodyPr>
            <a:noAutofit/>
          </a:bodyPr>
          <a:lstStyle>
            <a:lvl1pPr marL="0" indent="0">
              <a:buNone/>
              <a:defRPr sz="18000" b="1">
                <a:solidFill>
                  <a:srgbClr val="FFB300"/>
                </a:solidFill>
                <a:latin typeface="Times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F2E1EF2-9EB3-8B45-AE42-FB72D098962A}"/>
              </a:ext>
            </a:extLst>
          </p:cNvPr>
          <p:cNvSpPr/>
          <p:nvPr userDrawn="1"/>
        </p:nvSpPr>
        <p:spPr>
          <a:xfrm>
            <a:off x="846367" y="3856372"/>
            <a:ext cx="10402881" cy="1380115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E137C99-1462-084D-AA5E-2DB35344CDC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218691" y="4194563"/>
            <a:ext cx="8322788" cy="753799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03A8E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ante </a:t>
            </a:r>
            <a:r>
              <a:rPr lang="en-US" dirty="0" err="1"/>
              <a:t>rutrum</a:t>
            </a:r>
            <a:r>
              <a:rPr lang="en-US" dirty="0"/>
              <a:t>, non pulvinar diam auctor. 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046D7AD-DE3A-B04F-A349-4909284162F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92265" y="3411030"/>
            <a:ext cx="1372324" cy="1142124"/>
          </a:xfrm>
        </p:spPr>
        <p:txBody>
          <a:bodyPr>
            <a:noAutofit/>
          </a:bodyPr>
          <a:lstStyle>
            <a:lvl1pPr marL="0" indent="0">
              <a:buNone/>
              <a:defRPr sz="18000" b="1">
                <a:solidFill>
                  <a:schemeClr val="accent2"/>
                </a:solidFill>
                <a:latin typeface="Times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659127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CCEA09-917C-E94D-916D-E7762347661C}"/>
              </a:ext>
            </a:extLst>
          </p:cNvPr>
          <p:cNvSpPr/>
          <p:nvPr userDrawn="1"/>
        </p:nvSpPr>
        <p:spPr>
          <a:xfrm>
            <a:off x="323850" y="6120379"/>
            <a:ext cx="11501175" cy="45719"/>
          </a:xfrm>
          <a:prstGeom prst="rect">
            <a:avLst/>
          </a:prstGeom>
          <a:solidFill>
            <a:srgbClr val="FF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FC21D7-23EC-E644-996B-E8B7F62B1A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6366" y="686135"/>
            <a:ext cx="10402882" cy="58021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3A8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458888E-8933-FC4A-B9E5-BBE46B0BC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2214" y="6356350"/>
            <a:ext cx="604037" cy="365125"/>
          </a:xfrm>
        </p:spPr>
        <p:txBody>
          <a:bodyPr/>
          <a:lstStyle>
            <a:lvl1pPr>
              <a:defRPr>
                <a:solidFill>
                  <a:srgbClr val="003A8E"/>
                </a:solidFill>
              </a:defRPr>
            </a:lvl1pPr>
          </a:lstStyle>
          <a:p>
            <a:fld id="{3B67691B-F6DB-864A-91FC-31F80E8765B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D3B4E68-BBED-A649-9902-26875E427A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2401" y="6442287"/>
            <a:ext cx="1518377" cy="20181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E6D322B8-9B16-A045-BB83-0593ECACB4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4346" y="6236245"/>
            <a:ext cx="604037" cy="53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81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3AF2E-D7D0-EC4A-9569-B6D616D27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941" y="1347426"/>
            <a:ext cx="6999737" cy="2548714"/>
          </a:xfrm>
        </p:spPr>
        <p:txBody>
          <a:bodyPr anchor="b"/>
          <a:lstStyle>
            <a:lvl1pPr>
              <a:defRPr sz="6000">
                <a:solidFill>
                  <a:srgbClr val="003A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358E9-5046-1A46-AD69-7872E49D1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6941" y="4372691"/>
            <a:ext cx="6999738" cy="55545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003A8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EEB883-F287-F043-94DC-505F3DA20605}"/>
              </a:ext>
            </a:extLst>
          </p:cNvPr>
          <p:cNvSpPr/>
          <p:nvPr userDrawn="1"/>
        </p:nvSpPr>
        <p:spPr>
          <a:xfrm>
            <a:off x="0" y="1"/>
            <a:ext cx="2967487" cy="6858000"/>
          </a:xfrm>
          <a:prstGeom prst="rect">
            <a:avLst/>
          </a:prstGeom>
          <a:solidFill>
            <a:srgbClr val="FF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D35BE19-E9CC-8D43-AE8E-AC74876B9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2214" y="6356350"/>
            <a:ext cx="604037" cy="365125"/>
          </a:xfrm>
        </p:spPr>
        <p:txBody>
          <a:bodyPr/>
          <a:lstStyle>
            <a:lvl1pPr>
              <a:defRPr>
                <a:solidFill>
                  <a:srgbClr val="003A8E"/>
                </a:solidFill>
              </a:defRPr>
            </a:lvl1pPr>
          </a:lstStyle>
          <a:p>
            <a:fld id="{3B67691B-F6DB-864A-91FC-31F80E8765B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2AB3354-A03C-BF47-91E4-DC3119C211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2401" y="6442287"/>
            <a:ext cx="1518377" cy="201810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72647ED1-02E3-D147-822D-9E8F26D8CA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3051" y="1655654"/>
            <a:ext cx="3510461" cy="351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66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176">
          <p15:clr>
            <a:srgbClr val="FBAE40"/>
          </p15:clr>
        </p15:guide>
        <p15:guide id="4" pos="16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3AF2E-D7D0-EC4A-9569-B6D616D27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6941" y="1347426"/>
            <a:ext cx="6999737" cy="2548714"/>
          </a:xfrm>
        </p:spPr>
        <p:txBody>
          <a:bodyPr anchor="b"/>
          <a:lstStyle>
            <a:lvl1pPr>
              <a:defRPr sz="6000">
                <a:solidFill>
                  <a:srgbClr val="003A8E"/>
                </a:solidFill>
              </a:defRPr>
            </a:lvl1pPr>
          </a:lstStyle>
          <a:p>
            <a:r>
              <a:rPr lang="en-US" dirty="0"/>
              <a:t>Land use element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358E9-5046-1A46-AD69-7872E49D1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6941" y="4372691"/>
            <a:ext cx="6999738" cy="55545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003A8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EEB883-F287-F043-94DC-505F3DA20605}"/>
              </a:ext>
            </a:extLst>
          </p:cNvPr>
          <p:cNvSpPr/>
          <p:nvPr userDrawn="1"/>
        </p:nvSpPr>
        <p:spPr>
          <a:xfrm>
            <a:off x="0" y="1"/>
            <a:ext cx="2967487" cy="6858000"/>
          </a:xfrm>
          <a:prstGeom prst="rect">
            <a:avLst/>
          </a:prstGeom>
          <a:solidFill>
            <a:srgbClr val="FF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78C106-B09E-284E-8980-A33DFE7A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2214" y="6356350"/>
            <a:ext cx="604037" cy="365125"/>
          </a:xfrm>
        </p:spPr>
        <p:txBody>
          <a:bodyPr/>
          <a:lstStyle>
            <a:lvl1pPr>
              <a:defRPr>
                <a:solidFill>
                  <a:srgbClr val="003A8E"/>
                </a:solidFill>
              </a:defRPr>
            </a:lvl1pPr>
          </a:lstStyle>
          <a:p>
            <a:fld id="{3B67691B-F6DB-864A-91FC-31F80E8765B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B1A9B5E-359C-A949-93B6-B41E9B629D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2401" y="6442287"/>
            <a:ext cx="1518377" cy="20181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052EA52-47A8-B246-8B8B-BD74354D27D5}"/>
              </a:ext>
            </a:extLst>
          </p:cNvPr>
          <p:cNvSpPr/>
          <p:nvPr userDrawn="1"/>
        </p:nvSpPr>
        <p:spPr>
          <a:xfrm>
            <a:off x="442534" y="1851660"/>
            <a:ext cx="3154680" cy="31546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4560B4A-9359-D148-A735-504BEF9D55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8886" y="1851660"/>
            <a:ext cx="3178228" cy="317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70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3AF2E-D7D0-EC4A-9569-B6D616D27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6941" y="1347426"/>
            <a:ext cx="6999737" cy="2548714"/>
          </a:xfrm>
        </p:spPr>
        <p:txBody>
          <a:bodyPr anchor="b"/>
          <a:lstStyle>
            <a:lvl1pPr>
              <a:defRPr sz="6000">
                <a:solidFill>
                  <a:srgbClr val="003A8E"/>
                </a:solidFill>
              </a:defRPr>
            </a:lvl1pPr>
          </a:lstStyle>
          <a:p>
            <a:r>
              <a:rPr lang="en-US" dirty="0"/>
              <a:t>Housing element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358E9-5046-1A46-AD69-7872E49D1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6941" y="4372691"/>
            <a:ext cx="6999738" cy="55545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003A8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EEB883-F287-F043-94DC-505F3DA20605}"/>
              </a:ext>
            </a:extLst>
          </p:cNvPr>
          <p:cNvSpPr/>
          <p:nvPr userDrawn="1"/>
        </p:nvSpPr>
        <p:spPr>
          <a:xfrm>
            <a:off x="0" y="1"/>
            <a:ext cx="2967487" cy="6858000"/>
          </a:xfrm>
          <a:prstGeom prst="rect">
            <a:avLst/>
          </a:prstGeom>
          <a:solidFill>
            <a:srgbClr val="FF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AAA495-1684-C74A-9541-56EFD452D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2214" y="6356350"/>
            <a:ext cx="604037" cy="365125"/>
          </a:xfrm>
        </p:spPr>
        <p:txBody>
          <a:bodyPr/>
          <a:lstStyle>
            <a:lvl1pPr>
              <a:defRPr>
                <a:solidFill>
                  <a:srgbClr val="003A8E"/>
                </a:solidFill>
              </a:defRPr>
            </a:lvl1pPr>
          </a:lstStyle>
          <a:p>
            <a:fld id="{3B67691B-F6DB-864A-91FC-31F80E8765B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1B1C052-62C0-6F49-ACEF-3923E7EB0A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2401" y="6442287"/>
            <a:ext cx="1518377" cy="20181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26A0412-C7E2-5849-956E-CAC17A4BC549}"/>
              </a:ext>
            </a:extLst>
          </p:cNvPr>
          <p:cNvSpPr/>
          <p:nvPr userDrawn="1"/>
        </p:nvSpPr>
        <p:spPr>
          <a:xfrm>
            <a:off x="442534" y="1851660"/>
            <a:ext cx="3154680" cy="31546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92D604C-4E0C-DB4D-9A14-454C3AF5A7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8886" y="1837876"/>
            <a:ext cx="3182112" cy="31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44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3AF2E-D7D0-EC4A-9569-B6D616D27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6941" y="1402289"/>
            <a:ext cx="6999737" cy="2489079"/>
          </a:xfrm>
        </p:spPr>
        <p:txBody>
          <a:bodyPr anchor="b"/>
          <a:lstStyle>
            <a:lvl1pPr>
              <a:defRPr sz="6000">
                <a:solidFill>
                  <a:srgbClr val="003A8E"/>
                </a:solidFill>
              </a:defRPr>
            </a:lvl1pPr>
          </a:lstStyle>
          <a:p>
            <a:r>
              <a:rPr lang="en-US" dirty="0"/>
              <a:t>Transportation element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358E9-5046-1A46-AD69-7872E49D1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6941" y="4372691"/>
            <a:ext cx="6999738" cy="55545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003A8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EEB883-F287-F043-94DC-505F3DA20605}"/>
              </a:ext>
            </a:extLst>
          </p:cNvPr>
          <p:cNvSpPr/>
          <p:nvPr userDrawn="1"/>
        </p:nvSpPr>
        <p:spPr>
          <a:xfrm>
            <a:off x="0" y="1"/>
            <a:ext cx="2967487" cy="6858000"/>
          </a:xfrm>
          <a:prstGeom prst="rect">
            <a:avLst/>
          </a:prstGeom>
          <a:solidFill>
            <a:srgbClr val="FF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F623B0-2E02-8740-A857-DDD11B98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2214" y="6356350"/>
            <a:ext cx="604037" cy="365125"/>
          </a:xfrm>
        </p:spPr>
        <p:txBody>
          <a:bodyPr/>
          <a:lstStyle>
            <a:lvl1pPr>
              <a:defRPr>
                <a:solidFill>
                  <a:srgbClr val="003A8E"/>
                </a:solidFill>
              </a:defRPr>
            </a:lvl1pPr>
          </a:lstStyle>
          <a:p>
            <a:fld id="{3B67691B-F6DB-864A-91FC-31F80E8765B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9DD89B3-5245-6B49-AD4D-1DF2561F60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2401" y="6442287"/>
            <a:ext cx="1518377" cy="20181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588FAB0-69A3-2E4F-AFB1-FFB32A28F25B}"/>
              </a:ext>
            </a:extLst>
          </p:cNvPr>
          <p:cNvSpPr/>
          <p:nvPr userDrawn="1"/>
        </p:nvSpPr>
        <p:spPr>
          <a:xfrm>
            <a:off x="442534" y="1851660"/>
            <a:ext cx="3154680" cy="31546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0FA2A18-DBD2-8941-88D5-61699E1D02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8886" y="1843283"/>
            <a:ext cx="3182112" cy="31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80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3AF2E-D7D0-EC4A-9569-B6D616D27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6941" y="1347426"/>
            <a:ext cx="6999737" cy="2548714"/>
          </a:xfrm>
        </p:spPr>
        <p:txBody>
          <a:bodyPr anchor="b"/>
          <a:lstStyle>
            <a:lvl1pPr>
              <a:defRPr sz="6000">
                <a:solidFill>
                  <a:srgbClr val="003A8E"/>
                </a:solidFill>
              </a:defRPr>
            </a:lvl1pPr>
          </a:lstStyle>
          <a:p>
            <a:r>
              <a:rPr lang="en-US" dirty="0"/>
              <a:t>Surface water element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358E9-5046-1A46-AD69-7872E49D1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6941" y="4372691"/>
            <a:ext cx="6999738" cy="55545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003A8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EEB883-F287-F043-94DC-505F3DA20605}"/>
              </a:ext>
            </a:extLst>
          </p:cNvPr>
          <p:cNvSpPr/>
          <p:nvPr userDrawn="1"/>
        </p:nvSpPr>
        <p:spPr>
          <a:xfrm>
            <a:off x="0" y="1"/>
            <a:ext cx="2967487" cy="6858000"/>
          </a:xfrm>
          <a:prstGeom prst="rect">
            <a:avLst/>
          </a:prstGeom>
          <a:solidFill>
            <a:srgbClr val="FF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4068E-4C10-0B44-AF2C-45B5175A5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2214" y="6356350"/>
            <a:ext cx="604037" cy="365125"/>
          </a:xfrm>
        </p:spPr>
        <p:txBody>
          <a:bodyPr/>
          <a:lstStyle>
            <a:lvl1pPr>
              <a:defRPr>
                <a:solidFill>
                  <a:srgbClr val="003A8E"/>
                </a:solidFill>
              </a:defRPr>
            </a:lvl1pPr>
          </a:lstStyle>
          <a:p>
            <a:fld id="{3B67691B-F6DB-864A-91FC-31F80E8765B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0A6A40D-ACA6-6546-ADD1-7292C19723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2401" y="6442287"/>
            <a:ext cx="1518377" cy="20181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BEF1C10-0480-B441-ABF4-3E0C917DA083}"/>
              </a:ext>
            </a:extLst>
          </p:cNvPr>
          <p:cNvSpPr/>
          <p:nvPr userDrawn="1"/>
        </p:nvSpPr>
        <p:spPr>
          <a:xfrm>
            <a:off x="442534" y="1851660"/>
            <a:ext cx="3154680" cy="31546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0B3C097-D980-E24B-A405-0637E812FF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6967" y="1841424"/>
            <a:ext cx="3182112" cy="31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85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3AF2E-D7D0-EC4A-9569-B6D616D27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6941" y="1347425"/>
            <a:ext cx="6999737" cy="2547919"/>
          </a:xfrm>
        </p:spPr>
        <p:txBody>
          <a:bodyPr anchor="b"/>
          <a:lstStyle>
            <a:lvl1pPr>
              <a:defRPr sz="6000">
                <a:solidFill>
                  <a:srgbClr val="003A8E"/>
                </a:solidFill>
              </a:defRPr>
            </a:lvl1pPr>
          </a:lstStyle>
          <a:p>
            <a:r>
              <a:rPr lang="en-US" dirty="0"/>
              <a:t>Public services and utilities elements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358E9-5046-1A46-AD69-7872E49D1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6941" y="4372691"/>
            <a:ext cx="6999738" cy="55545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003A8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EEB883-F287-F043-94DC-505F3DA20605}"/>
              </a:ext>
            </a:extLst>
          </p:cNvPr>
          <p:cNvSpPr/>
          <p:nvPr userDrawn="1"/>
        </p:nvSpPr>
        <p:spPr>
          <a:xfrm>
            <a:off x="0" y="1"/>
            <a:ext cx="2967487" cy="6858000"/>
          </a:xfrm>
          <a:prstGeom prst="rect">
            <a:avLst/>
          </a:prstGeom>
          <a:solidFill>
            <a:srgbClr val="FF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47E5DB-A8FB-5942-97EC-C43BC4DE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2214" y="6356350"/>
            <a:ext cx="604037" cy="365125"/>
          </a:xfrm>
        </p:spPr>
        <p:txBody>
          <a:bodyPr/>
          <a:lstStyle>
            <a:lvl1pPr>
              <a:defRPr>
                <a:solidFill>
                  <a:srgbClr val="003A8E"/>
                </a:solidFill>
              </a:defRPr>
            </a:lvl1pPr>
          </a:lstStyle>
          <a:p>
            <a:fld id="{3B67691B-F6DB-864A-91FC-31F80E8765B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0280E8F-56F4-FE47-860B-7706B49AB7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2401" y="6442287"/>
            <a:ext cx="1518377" cy="20181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4032EA5-5B02-8046-8C18-5C2148744A41}"/>
              </a:ext>
            </a:extLst>
          </p:cNvPr>
          <p:cNvSpPr/>
          <p:nvPr userDrawn="1"/>
        </p:nvSpPr>
        <p:spPr>
          <a:xfrm>
            <a:off x="442534" y="1851660"/>
            <a:ext cx="3154680" cy="31546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511B790-585E-DD44-B271-031E9F79C0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534" y="1837876"/>
            <a:ext cx="3182112" cy="31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7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1 Span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D11CFD7-1928-DC4C-8A2B-4958D1059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88" t="8857" r="15238" b="233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0BBABD8-FE12-7F45-B27F-4427D482287F}"/>
              </a:ext>
            </a:extLst>
          </p:cNvPr>
          <p:cNvSpPr/>
          <p:nvPr userDrawn="1"/>
        </p:nvSpPr>
        <p:spPr>
          <a:xfrm>
            <a:off x="1442720" y="1272379"/>
            <a:ext cx="9225280" cy="4377310"/>
          </a:xfrm>
          <a:prstGeom prst="rect">
            <a:avLst/>
          </a:prstGeom>
          <a:solidFill>
            <a:srgbClr val="003A8E">
              <a:alpha val="904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1FBC72-EFFD-1B4A-805F-F4916D4233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02560" y="2999311"/>
            <a:ext cx="7327170" cy="1709635"/>
          </a:xfrm>
        </p:spPr>
        <p:txBody>
          <a:bodyPr anchor="t"/>
          <a:lstStyle>
            <a:lvl1pPr algn="l">
              <a:defRPr sz="6000">
                <a:solidFill>
                  <a:srgbClr val="FFB300"/>
                </a:solidFill>
              </a:defRPr>
            </a:lvl1pPr>
          </a:lstStyle>
          <a:p>
            <a:r>
              <a:rPr lang="en-US" dirty="0"/>
              <a:t>SPANISH TITLE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86294D-6FCD-FC48-95CA-39924AD76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2560" y="4825984"/>
            <a:ext cx="7327170" cy="54179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3F4A86-CCA0-FA46-B444-99ACB7B6772C}"/>
              </a:ext>
            </a:extLst>
          </p:cNvPr>
          <p:cNvSpPr/>
          <p:nvPr userDrawn="1"/>
        </p:nvSpPr>
        <p:spPr>
          <a:xfrm>
            <a:off x="1437277" y="1273841"/>
            <a:ext cx="620485" cy="4377309"/>
          </a:xfrm>
          <a:prstGeom prst="rect">
            <a:avLst/>
          </a:prstGeom>
          <a:solidFill>
            <a:srgbClr val="FF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4B74B0F-5299-174C-AE95-FC07AA4310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3758" y="1595472"/>
            <a:ext cx="2497330" cy="128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39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D11CFD7-1928-DC4C-8A2B-4958D1059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61" t="15678" r="16951" b="20882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0BBABD8-FE12-7F45-B27F-4427D482287F}"/>
              </a:ext>
            </a:extLst>
          </p:cNvPr>
          <p:cNvSpPr/>
          <p:nvPr userDrawn="1"/>
        </p:nvSpPr>
        <p:spPr>
          <a:xfrm>
            <a:off x="2957167" y="1371708"/>
            <a:ext cx="6246470" cy="446826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1FBC72-EFFD-1B4A-805F-F4916D4233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30403" y="2218354"/>
            <a:ext cx="5681368" cy="990483"/>
          </a:xfrm>
        </p:spPr>
        <p:txBody>
          <a:bodyPr anchor="t">
            <a:normAutofit/>
          </a:bodyPr>
          <a:lstStyle>
            <a:lvl1pPr algn="ctr">
              <a:defRPr sz="7200">
                <a:solidFill>
                  <a:srgbClr val="003A8E"/>
                </a:solidFill>
              </a:defRPr>
            </a:lvl1pPr>
          </a:lstStyle>
          <a:p>
            <a:r>
              <a:rPr lang="en-US" dirty="0"/>
              <a:t>Thanks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86294D-6FCD-FC48-95CA-39924AD76F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0403" y="3425498"/>
            <a:ext cx="5681368" cy="132186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03A8E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kenmorewa.gov</a:t>
            </a:r>
            <a:r>
              <a:rPr lang="en-US" dirty="0"/>
              <a:t>/xx</a:t>
            </a:r>
          </a:p>
          <a:p>
            <a:r>
              <a:rPr lang="en-US" dirty="0"/>
              <a:t>Contact information here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3F4A86-CCA0-FA46-B444-99ACB7B6772C}"/>
              </a:ext>
            </a:extLst>
          </p:cNvPr>
          <p:cNvSpPr/>
          <p:nvPr userDrawn="1"/>
        </p:nvSpPr>
        <p:spPr>
          <a:xfrm>
            <a:off x="2957166" y="1112913"/>
            <a:ext cx="6246471" cy="618075"/>
          </a:xfrm>
          <a:prstGeom prst="rect">
            <a:avLst/>
          </a:prstGeom>
          <a:solidFill>
            <a:srgbClr val="FF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2C3E07B-AF8B-3240-B9C9-09F70FA1AF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152573" y="286885"/>
            <a:ext cx="1834750" cy="183712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5E49CA9-C280-3747-83A1-338FD202CF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12411" y="4882279"/>
            <a:ext cx="498301" cy="49830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5D4BFAF-2B12-1440-817A-1A4069081D6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69879" y="4882280"/>
            <a:ext cx="498300" cy="4983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0136181-4ECC-C44D-A72D-E7EC30D0BF7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38800" y="4829855"/>
            <a:ext cx="607335" cy="607335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AE43F971-484D-E24F-9AEA-12689FD73EE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615612" y="5500843"/>
            <a:ext cx="1212506" cy="107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83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D11CFD7-1928-DC4C-8A2B-4958D1059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721" b="22137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0BBABD8-FE12-7F45-B27F-4427D482287F}"/>
              </a:ext>
            </a:extLst>
          </p:cNvPr>
          <p:cNvSpPr/>
          <p:nvPr userDrawn="1"/>
        </p:nvSpPr>
        <p:spPr>
          <a:xfrm>
            <a:off x="3160642" y="966857"/>
            <a:ext cx="5923723" cy="4949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1FBC72-EFFD-1B4A-805F-F4916D4233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62400" y="1260754"/>
            <a:ext cx="4804230" cy="1681170"/>
          </a:xfrm>
        </p:spPr>
        <p:txBody>
          <a:bodyPr anchor="b"/>
          <a:lstStyle>
            <a:lvl1pPr algn="ctr">
              <a:defRPr sz="8000">
                <a:solidFill>
                  <a:srgbClr val="003A8E"/>
                </a:solidFill>
              </a:defRPr>
            </a:lvl1pPr>
          </a:lstStyle>
          <a:p>
            <a:r>
              <a:rPr lang="en-US" dirty="0"/>
              <a:t>Thanks!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86294D-6FCD-FC48-95CA-39924AD76F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62400" y="3010609"/>
            <a:ext cx="4804230" cy="99467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03A8E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kenmorewa.gov</a:t>
            </a:r>
            <a:r>
              <a:rPr lang="en-US" dirty="0"/>
              <a:t>/xx</a:t>
            </a:r>
          </a:p>
          <a:p>
            <a:r>
              <a:rPr lang="en-US" dirty="0"/>
              <a:t>Contact information here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9F0ED85-34AC-4549-99F5-76E70B53E3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7364" y="4358507"/>
            <a:ext cx="2572283" cy="132186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7DE109E-5201-E74D-9404-83BBADB071FB}"/>
              </a:ext>
            </a:extLst>
          </p:cNvPr>
          <p:cNvSpPr/>
          <p:nvPr userDrawn="1"/>
        </p:nvSpPr>
        <p:spPr>
          <a:xfrm>
            <a:off x="3086113" y="966857"/>
            <a:ext cx="620485" cy="4949688"/>
          </a:xfrm>
          <a:prstGeom prst="rect">
            <a:avLst/>
          </a:prstGeom>
          <a:solidFill>
            <a:srgbClr val="FF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14F465E-41DB-7541-990D-0419AE81696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47998" y="4490350"/>
            <a:ext cx="1191998" cy="105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81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outdoor&#10;&#10;Description automatically generated">
            <a:extLst>
              <a:ext uri="{FF2B5EF4-FFF2-40B4-BE49-F238E27FC236}">
                <a16:creationId xmlns:a16="http://schemas.microsoft.com/office/drawing/2014/main" id="{E426E18F-8AB3-944A-BF02-C8A73CECBF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2" y="-2331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0BBABD8-FE12-7F45-B27F-4427D482287F}"/>
              </a:ext>
            </a:extLst>
          </p:cNvPr>
          <p:cNvSpPr/>
          <p:nvPr userDrawn="1"/>
        </p:nvSpPr>
        <p:spPr>
          <a:xfrm>
            <a:off x="1780704" y="1272379"/>
            <a:ext cx="8562832" cy="437731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1FBC72-EFFD-1B4A-805F-F4916D4233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12026" y="2962735"/>
            <a:ext cx="7040312" cy="1508779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rgbClr val="003A8E"/>
                </a:solidFill>
              </a:defRPr>
            </a:lvl1pPr>
          </a:lstStyle>
          <a:p>
            <a:r>
              <a:rPr lang="en-US" dirty="0"/>
              <a:t>ENGLISH TITLE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86294D-6FCD-FC48-95CA-39924AD76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2026" y="4713560"/>
            <a:ext cx="7040312" cy="54179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003A8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9F0ED85-34AC-4549-99F5-76E70B53E3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4661" y="1457839"/>
            <a:ext cx="2648823" cy="13612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83F4A86-CCA0-FA46-B444-99ACB7B6772C}"/>
              </a:ext>
            </a:extLst>
          </p:cNvPr>
          <p:cNvSpPr/>
          <p:nvPr userDrawn="1"/>
        </p:nvSpPr>
        <p:spPr>
          <a:xfrm>
            <a:off x="1780704" y="1272380"/>
            <a:ext cx="620485" cy="4377309"/>
          </a:xfrm>
          <a:prstGeom prst="rect">
            <a:avLst/>
          </a:prstGeom>
          <a:solidFill>
            <a:srgbClr val="FF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3B2CA58-6022-2B43-A458-E2FF235396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54443" y="5891735"/>
            <a:ext cx="805355" cy="71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0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2 Span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outdoor&#10;&#10;Description automatically generated">
            <a:extLst>
              <a:ext uri="{FF2B5EF4-FFF2-40B4-BE49-F238E27FC236}">
                <a16:creationId xmlns:a16="http://schemas.microsoft.com/office/drawing/2014/main" id="{E426E18F-8AB3-944A-BF02-C8A73CECBF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2" y="-2331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0BBABD8-FE12-7F45-B27F-4427D482287F}"/>
              </a:ext>
            </a:extLst>
          </p:cNvPr>
          <p:cNvSpPr/>
          <p:nvPr userDrawn="1"/>
        </p:nvSpPr>
        <p:spPr>
          <a:xfrm>
            <a:off x="1780704" y="1272379"/>
            <a:ext cx="8562832" cy="437731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1FBC72-EFFD-1B4A-805F-F4916D4233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12026" y="2962735"/>
            <a:ext cx="7040312" cy="1508779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rgbClr val="003A8E"/>
                </a:solidFill>
              </a:defRPr>
            </a:lvl1pPr>
          </a:lstStyle>
          <a:p>
            <a:r>
              <a:rPr lang="en-US" dirty="0"/>
              <a:t>SPANISH TITLE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86294D-6FCD-FC48-95CA-39924AD76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2026" y="4713560"/>
            <a:ext cx="7040312" cy="54179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003A8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3F4A86-CCA0-FA46-B444-99ACB7B6772C}"/>
              </a:ext>
            </a:extLst>
          </p:cNvPr>
          <p:cNvSpPr/>
          <p:nvPr userDrawn="1"/>
        </p:nvSpPr>
        <p:spPr>
          <a:xfrm>
            <a:off x="1780704" y="1272380"/>
            <a:ext cx="620485" cy="4377309"/>
          </a:xfrm>
          <a:prstGeom prst="rect">
            <a:avLst/>
          </a:prstGeom>
          <a:solidFill>
            <a:srgbClr val="FF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3B2CA58-6022-2B43-A458-E2FF235396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54443" y="5891735"/>
            <a:ext cx="805355" cy="71198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3317900-0B77-E542-8424-C7FB3A506D5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3029" y="1456772"/>
            <a:ext cx="2654366" cy="136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20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D11CFD7-1928-DC4C-8A2B-4958D1059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21" t="2854" r="-22707" b="2854"/>
          <a:stretch/>
        </p:blipFill>
        <p:spPr>
          <a:xfrm>
            <a:off x="0" y="-1"/>
            <a:ext cx="12192000" cy="69746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0BBABD8-FE12-7F45-B27F-4427D482287F}"/>
              </a:ext>
            </a:extLst>
          </p:cNvPr>
          <p:cNvSpPr/>
          <p:nvPr userDrawn="1"/>
        </p:nvSpPr>
        <p:spPr>
          <a:xfrm>
            <a:off x="5266944" y="-2"/>
            <a:ext cx="6925056" cy="6974693"/>
          </a:xfrm>
          <a:prstGeom prst="rect">
            <a:avLst/>
          </a:prstGeom>
          <a:solidFill>
            <a:srgbClr val="00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1FBC72-EFFD-1B4A-805F-F4916D4233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52160" y="566928"/>
            <a:ext cx="5841076" cy="2196944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rgbClr val="FFB300"/>
                </a:solidFill>
              </a:defRPr>
            </a:lvl1pPr>
          </a:lstStyle>
          <a:p>
            <a:r>
              <a:rPr lang="en-US" dirty="0"/>
              <a:t>English title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86294D-6FCD-FC48-95CA-39924AD76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2160" y="3129632"/>
            <a:ext cx="5841076" cy="1455248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3B2CA58-6022-2B43-A458-E2FF235396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15035" y="5519070"/>
            <a:ext cx="1047604" cy="92614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8BA785E-A64F-2C48-ABDE-1CB4F1281DD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29774" y="5232411"/>
            <a:ext cx="2900271" cy="149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17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3 Span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D11CFD7-1928-DC4C-8A2B-4958D1059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21" t="2854" r="-22707" b="2854"/>
          <a:stretch/>
        </p:blipFill>
        <p:spPr>
          <a:xfrm>
            <a:off x="0" y="-1"/>
            <a:ext cx="12192000" cy="69746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0BBABD8-FE12-7F45-B27F-4427D482287F}"/>
              </a:ext>
            </a:extLst>
          </p:cNvPr>
          <p:cNvSpPr/>
          <p:nvPr userDrawn="1"/>
        </p:nvSpPr>
        <p:spPr>
          <a:xfrm>
            <a:off x="5266944" y="-2"/>
            <a:ext cx="6925056" cy="6974693"/>
          </a:xfrm>
          <a:prstGeom prst="rect">
            <a:avLst/>
          </a:prstGeom>
          <a:solidFill>
            <a:srgbClr val="00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1FBC72-EFFD-1B4A-805F-F4916D4233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52160" y="566928"/>
            <a:ext cx="5841076" cy="2196944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rgbClr val="FFB300"/>
                </a:solidFill>
              </a:defRPr>
            </a:lvl1pPr>
          </a:lstStyle>
          <a:p>
            <a:r>
              <a:rPr lang="en-US" dirty="0"/>
              <a:t>Spanish title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86294D-6FCD-FC48-95CA-39924AD76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2160" y="3129632"/>
            <a:ext cx="5841076" cy="1455248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3B2CA58-6022-2B43-A458-E2FF235396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15035" y="5519070"/>
            <a:ext cx="1047604" cy="92614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2FD42FB-B905-E441-B294-174B502B434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25584" y="5238914"/>
            <a:ext cx="2917524" cy="149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9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CCEA09-917C-E94D-916D-E7762347661C}"/>
              </a:ext>
            </a:extLst>
          </p:cNvPr>
          <p:cNvSpPr/>
          <p:nvPr userDrawn="1"/>
        </p:nvSpPr>
        <p:spPr>
          <a:xfrm>
            <a:off x="323850" y="6120379"/>
            <a:ext cx="11501175" cy="45719"/>
          </a:xfrm>
          <a:prstGeom prst="rect">
            <a:avLst/>
          </a:prstGeom>
          <a:solidFill>
            <a:srgbClr val="FF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FC21D7-23EC-E644-996B-E8B7F62B1A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6364" y="686135"/>
            <a:ext cx="10327603" cy="667178"/>
          </a:xfrm>
        </p:spPr>
        <p:txBody>
          <a:bodyPr anchor="t">
            <a:normAutofit/>
          </a:bodyPr>
          <a:lstStyle>
            <a:lvl1pPr>
              <a:defRPr sz="3600">
                <a:solidFill>
                  <a:srgbClr val="003A8E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12E21-C854-0246-A0FC-60F67ADAB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8360" y="1904329"/>
            <a:ext cx="3313176" cy="1067473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rgbClr val="003A8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FE798-8F7D-E945-8DD2-1CE77753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2214" y="6356350"/>
            <a:ext cx="604037" cy="365125"/>
          </a:xfrm>
        </p:spPr>
        <p:txBody>
          <a:bodyPr/>
          <a:lstStyle>
            <a:lvl1pPr>
              <a:defRPr>
                <a:solidFill>
                  <a:srgbClr val="003A8E"/>
                </a:solidFill>
              </a:defRPr>
            </a:lvl1pPr>
          </a:lstStyle>
          <a:p>
            <a:fld id="{3B67691B-F6DB-864A-91FC-31F80E8765B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07928A7-E899-B244-8610-8674ABB21A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2401" y="6442287"/>
            <a:ext cx="1518377" cy="20181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8A782CD-08FB-1348-8D77-A7F9E1C63B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4346" y="6236245"/>
            <a:ext cx="604037" cy="53400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3DD4D1A-47F7-E64D-96E3-7EAB3F45988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054005" y="2140326"/>
            <a:ext cx="603731" cy="559022"/>
          </a:xfrm>
        </p:spPr>
        <p:txBody>
          <a:bodyPr>
            <a:noAutofit/>
          </a:bodyPr>
          <a:lstStyle>
            <a:lvl1pPr marL="0" indent="0" algn="ctr">
              <a:buNone/>
              <a:defRPr sz="4000" b="1">
                <a:solidFill>
                  <a:srgbClr val="003A8E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AE944BC-57A7-5440-9617-D3FB6165F59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118359" y="3217335"/>
            <a:ext cx="3313176" cy="1067473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rgbClr val="003A8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BF4F524-C812-E54F-8FA5-937923668E7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054004" y="3453332"/>
            <a:ext cx="603731" cy="559022"/>
          </a:xfrm>
        </p:spPr>
        <p:txBody>
          <a:bodyPr>
            <a:noAutofit/>
          </a:bodyPr>
          <a:lstStyle>
            <a:lvl1pPr marL="0" indent="0" algn="ctr">
              <a:buNone/>
              <a:defRPr sz="4000" b="1">
                <a:solidFill>
                  <a:srgbClr val="003A8E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50829B1-B7E7-A24D-ACC0-C4F7891D2EA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2118359" y="4515783"/>
            <a:ext cx="3313176" cy="1067473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rgbClr val="003A8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CDC2C87-FA8A-A442-9AE3-3F10723DD1DE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054004" y="4751780"/>
            <a:ext cx="603731" cy="559022"/>
          </a:xfrm>
        </p:spPr>
        <p:txBody>
          <a:bodyPr>
            <a:noAutofit/>
          </a:bodyPr>
          <a:lstStyle>
            <a:lvl1pPr marL="0" indent="0" algn="ctr">
              <a:buNone/>
              <a:defRPr sz="4000" b="1">
                <a:solidFill>
                  <a:srgbClr val="003A8E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35298AB-9ADC-B241-8D25-810A3E6001F5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860792" y="1940905"/>
            <a:ext cx="3313176" cy="1067473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rgbClr val="003A8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799B8A0-B9E6-1743-88EC-400D8282DB52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796437" y="2176902"/>
            <a:ext cx="603731" cy="559022"/>
          </a:xfrm>
        </p:spPr>
        <p:txBody>
          <a:bodyPr>
            <a:noAutofit/>
          </a:bodyPr>
          <a:lstStyle>
            <a:lvl1pPr marL="0" indent="0" algn="ctr">
              <a:buNone/>
              <a:defRPr sz="4000" b="1">
                <a:solidFill>
                  <a:srgbClr val="003A8E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3655791-4A5B-4046-B2A5-07CB62773423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860791" y="3253911"/>
            <a:ext cx="3313176" cy="1067473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rgbClr val="003A8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378158BE-C784-6B43-9BB9-31C51256B2F1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796436" y="3489908"/>
            <a:ext cx="603731" cy="559022"/>
          </a:xfrm>
        </p:spPr>
        <p:txBody>
          <a:bodyPr>
            <a:noAutofit/>
          </a:bodyPr>
          <a:lstStyle>
            <a:lvl1pPr marL="0" indent="0" algn="ctr">
              <a:buNone/>
              <a:defRPr sz="4000" b="1">
                <a:solidFill>
                  <a:srgbClr val="003A8E"/>
                </a:solidFill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89DE6CC4-EF5D-6142-ACE0-F9AC003FD5FB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7860791" y="4552359"/>
            <a:ext cx="3313176" cy="1067473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rgbClr val="003A8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F460AE38-55E7-F54E-B4D0-6F101E68B956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796436" y="4788356"/>
            <a:ext cx="603731" cy="559022"/>
          </a:xfrm>
        </p:spPr>
        <p:txBody>
          <a:bodyPr>
            <a:noAutofit/>
          </a:bodyPr>
          <a:lstStyle>
            <a:lvl1pPr marL="0" indent="0" algn="ctr">
              <a:buNone/>
              <a:defRPr sz="4000" b="1">
                <a:solidFill>
                  <a:srgbClr val="003A8E"/>
                </a:solidFill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4398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CCEA09-917C-E94D-916D-E7762347661C}"/>
              </a:ext>
            </a:extLst>
          </p:cNvPr>
          <p:cNvSpPr/>
          <p:nvPr userDrawn="1"/>
        </p:nvSpPr>
        <p:spPr>
          <a:xfrm>
            <a:off x="323850" y="6120379"/>
            <a:ext cx="11501175" cy="45719"/>
          </a:xfrm>
          <a:prstGeom prst="rect">
            <a:avLst/>
          </a:prstGeom>
          <a:solidFill>
            <a:srgbClr val="FF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FC21D7-23EC-E644-996B-E8B7F62B1A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6365" y="686134"/>
            <a:ext cx="52578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3A8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12E21-C854-0246-A0FC-60F67ADAB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4387"/>
            <a:ext cx="5257800" cy="3642007"/>
          </a:xfrm>
        </p:spPr>
        <p:txBody>
          <a:bodyPr/>
          <a:lstStyle>
            <a:lvl1pPr>
              <a:defRPr sz="2400" b="1">
                <a:solidFill>
                  <a:srgbClr val="003A8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FE798-8F7D-E945-8DD2-1CE77753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2214" y="6356350"/>
            <a:ext cx="604037" cy="365125"/>
          </a:xfrm>
        </p:spPr>
        <p:txBody>
          <a:bodyPr/>
          <a:lstStyle>
            <a:lvl1pPr>
              <a:defRPr>
                <a:solidFill>
                  <a:srgbClr val="003A8E"/>
                </a:solidFill>
              </a:defRPr>
            </a:lvl1pPr>
          </a:lstStyle>
          <a:p>
            <a:fld id="{3B67691B-F6DB-864A-91FC-31F80E8765B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07928A7-E899-B244-8610-8674ABB21A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2401" y="6442287"/>
            <a:ext cx="1518377" cy="2018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D08F48C-A0C2-AF40-A0A5-70F5137BC7C2}"/>
              </a:ext>
            </a:extLst>
          </p:cNvPr>
          <p:cNvSpPr/>
          <p:nvPr userDrawn="1"/>
        </p:nvSpPr>
        <p:spPr>
          <a:xfrm>
            <a:off x="7589790" y="1231831"/>
            <a:ext cx="4669266" cy="4934267"/>
          </a:xfrm>
          <a:prstGeom prst="rect">
            <a:avLst/>
          </a:prstGeom>
          <a:solidFill>
            <a:srgbClr val="FF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8A782CD-08FB-1348-8D77-A7F9E1C63B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4346" y="6236245"/>
            <a:ext cx="604037" cy="534004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25E2F41-2C55-CE44-AED8-27C4625F351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910967" y="979363"/>
            <a:ext cx="4902869" cy="4859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11543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CCEA09-917C-E94D-916D-E7762347661C}"/>
              </a:ext>
            </a:extLst>
          </p:cNvPr>
          <p:cNvSpPr/>
          <p:nvPr userDrawn="1"/>
        </p:nvSpPr>
        <p:spPr>
          <a:xfrm>
            <a:off x="323850" y="6120379"/>
            <a:ext cx="11501175" cy="45719"/>
          </a:xfrm>
          <a:prstGeom prst="rect">
            <a:avLst/>
          </a:prstGeom>
          <a:solidFill>
            <a:srgbClr val="FF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FC21D7-23EC-E644-996B-E8B7F62B1A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6366" y="686135"/>
            <a:ext cx="10402882" cy="58021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3A8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12E21-C854-0246-A0FC-60F67ADAB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465" y="4149884"/>
            <a:ext cx="3202172" cy="1706509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03A8E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20F2F2-69E5-024A-915C-2727BEEA319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53268" y="4149884"/>
            <a:ext cx="3202172" cy="1706509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03A8E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39E4FA1-A58E-DD4C-98F3-7832FD46AC1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47075" y="4149884"/>
            <a:ext cx="3202172" cy="1706509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03A8E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458888E-8933-FC4A-B9E5-BBE46B0BC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2214" y="6356350"/>
            <a:ext cx="604037" cy="365125"/>
          </a:xfrm>
        </p:spPr>
        <p:txBody>
          <a:bodyPr/>
          <a:lstStyle>
            <a:lvl1pPr>
              <a:defRPr>
                <a:solidFill>
                  <a:srgbClr val="003A8E"/>
                </a:solidFill>
              </a:defRPr>
            </a:lvl1pPr>
          </a:lstStyle>
          <a:p>
            <a:fld id="{3B67691B-F6DB-864A-91FC-31F80E8765B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D3B4E68-BBED-A649-9902-26875E427A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2401" y="6442287"/>
            <a:ext cx="1518377" cy="20181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E6D322B8-9B16-A045-BB83-0593ECACB4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4346" y="6236245"/>
            <a:ext cx="604037" cy="534004"/>
          </a:xfrm>
          <a:prstGeom prst="rect">
            <a:avLst/>
          </a:prstGeom>
        </p:spPr>
      </p:pic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3F3A36C5-E6A6-354F-BCC3-860B2594DCBF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453263" y="1840151"/>
            <a:ext cx="3202177" cy="20553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9E68932-BF85-A848-B326-06F22729704B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047075" y="1830585"/>
            <a:ext cx="3202177" cy="20553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6CD02417-04C8-D64D-BD84-4DB1E669278B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59465" y="1830309"/>
            <a:ext cx="3202177" cy="20553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9828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83A4DD-C4D4-1046-95F5-1D9158FAC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9B4C0-9E35-8343-9F63-667DEC638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3797C-DF8D-4446-933F-FD1E97108D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A8B80-3CCA-9F49-BA42-2DC01BFAA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FFD66-392B-F04F-A740-45FBF53940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7691B-F6DB-864A-91FC-31F80E876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6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+mn-lt"/>
          <a:ea typeface="Tahoma" panose="020B060403050404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95F6135-C8B5-824E-A460-1F21B753C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2559" y="2867627"/>
            <a:ext cx="7588069" cy="112274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Community Development Department</a:t>
            </a:r>
            <a:br>
              <a:rPr lang="en-US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n-US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n-US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n-US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n-US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AFB81A9C-0CA0-5442-9F3D-7AF85EE53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2561" y="4963886"/>
            <a:ext cx="6630126" cy="40388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January 17, 2024</a:t>
            </a:r>
          </a:p>
        </p:txBody>
      </p:sp>
      <p:pic>
        <p:nvPicPr>
          <p:cNvPr id="3" name="Picture 2" descr="A logo with birds flying in the sky&#10;&#10;Description automatically generated">
            <a:extLst>
              <a:ext uri="{FF2B5EF4-FFF2-40B4-BE49-F238E27FC236}">
                <a16:creationId xmlns:a16="http://schemas.microsoft.com/office/drawing/2014/main" id="{1DD2CA7F-5B22-6530-CA9A-0B9FA90D6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1636" y="5660571"/>
            <a:ext cx="1087257" cy="9651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C62C651-3B52-3FDD-4F9B-5779C8F7FBDC}"/>
              </a:ext>
            </a:extLst>
          </p:cNvPr>
          <p:cNvSpPr/>
          <p:nvPr/>
        </p:nvSpPr>
        <p:spPr>
          <a:xfrm>
            <a:off x="9564914" y="0"/>
            <a:ext cx="2627086" cy="1625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2C0126-83B1-87ED-D0DD-64F71D738D13}"/>
              </a:ext>
            </a:extLst>
          </p:cNvPr>
          <p:cNvSpPr txBox="1"/>
          <p:nvPr/>
        </p:nvSpPr>
        <p:spPr>
          <a:xfrm>
            <a:off x="3065418" y="4075890"/>
            <a:ext cx="758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2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Department Purpose, Responsibilities and Budget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9754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F47822-C865-904F-9C16-5F769B86F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691B-F6DB-864A-91FC-31F80E8765B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F1DF87-1F76-994B-B43F-9A96A84D6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462" y="1692167"/>
            <a:ext cx="10376337" cy="37942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0" u="sng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0" u="sng" dirty="0"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78785D-4F13-F9E5-0522-4366C9EDB2CE}"/>
              </a:ext>
            </a:extLst>
          </p:cNvPr>
          <p:cNvSpPr txBox="1"/>
          <p:nvPr/>
        </p:nvSpPr>
        <p:spPr>
          <a:xfrm>
            <a:off x="1219201" y="1881124"/>
            <a:ext cx="91585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A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Comprehensive Plan (state mandate)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A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Shoreline Master Program &amp; Critical Areas (state mandate)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A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Downtown Plan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A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Affordable Housing Strategy and Policies; liaison with ARCH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A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Strategy and Policy Development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A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Special Projects (e.g. Aquatic Study, Arts, Tenant Protections)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A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Code/Regulation Development (e.g. zoning)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A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Park Planning (Park, Recreation, Open Space Plan)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A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Park Capital Improvement Projects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A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Emergency Management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DF875D-9A29-E97F-3582-9662893A6352}"/>
              </a:ext>
            </a:extLst>
          </p:cNvPr>
          <p:cNvSpPr/>
          <p:nvPr/>
        </p:nvSpPr>
        <p:spPr>
          <a:xfrm>
            <a:off x="842917" y="294381"/>
            <a:ext cx="815594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Community Development Department</a:t>
            </a:r>
          </a:p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Main Functions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265743-03E0-B1B2-A390-065361651B43}"/>
              </a:ext>
            </a:extLst>
          </p:cNvPr>
          <p:cNvSpPr/>
          <p:nvPr/>
        </p:nvSpPr>
        <p:spPr>
          <a:xfrm>
            <a:off x="9572624" y="-64138"/>
            <a:ext cx="2619375" cy="153112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43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9C4EE-7582-4983-CB53-4386D5510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61" y="261430"/>
            <a:ext cx="8873554" cy="111663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Community Development Department</a:t>
            </a:r>
            <a:b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3200" dirty="0">
                <a:ln w="10160">
                  <a:solidFill>
                    <a:schemeClr val="accent5"/>
                  </a:solidFill>
                  <a:prstDash val="solid"/>
                </a:ln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Team and Responsibilities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C24B4-6028-1751-319F-1B7E0DB7D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229" y="1828800"/>
            <a:ext cx="4513942" cy="2002971"/>
          </a:xfrm>
        </p:spPr>
        <p:txBody>
          <a:bodyPr>
            <a:normAutofit/>
          </a:bodyPr>
          <a:lstStyle/>
          <a:p>
            <a:r>
              <a:rPr lang="en-US" sz="2000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Debbie Bent – Director</a:t>
            </a:r>
            <a:b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8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Strategic Planning; </a:t>
            </a:r>
            <a:br>
              <a:rPr lang="en-US" sz="18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8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Policy Development; </a:t>
            </a:r>
            <a:br>
              <a:rPr lang="en-US" sz="18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8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Community Involvement; </a:t>
            </a:r>
            <a:br>
              <a:rPr lang="en-US" sz="18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8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Council &amp; Planning Commission Support; Represent City in Regional Partnerships; Emergency Manager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E858B-962D-7E4F-0D5C-20664C7A196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48229" y="4035283"/>
            <a:ext cx="4292292" cy="2002971"/>
          </a:xfrm>
        </p:spPr>
        <p:txBody>
          <a:bodyPr>
            <a:normAutofit/>
          </a:bodyPr>
          <a:lstStyle/>
          <a:p>
            <a:r>
              <a:rPr lang="en-US" sz="2000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Maureen Colaizzi – Park Project Manager</a:t>
            </a:r>
            <a:br>
              <a:rPr lang="en-US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8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Project Management Park Capital Projects; Park Planning; </a:t>
            </a:r>
            <a:br>
              <a:rPr lang="en-US" sz="18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8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Grant Management; </a:t>
            </a:r>
            <a:br>
              <a:rPr lang="en-US" sz="18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8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Park Recreation &amp; Open Space (PROS) Plan</a:t>
            </a:r>
          </a:p>
          <a:p>
            <a:endParaRPr lang="en-US" u="sng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544F05-3C9A-30E1-BFCC-D9C166A33A0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23145" y="1876537"/>
            <a:ext cx="4420626" cy="2002970"/>
          </a:xfrm>
        </p:spPr>
        <p:txBody>
          <a:bodyPr>
            <a:normAutofit/>
          </a:bodyPr>
          <a:lstStyle/>
          <a:p>
            <a:r>
              <a:rPr lang="en-US" sz="2000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Todd Hall – Principal Planner</a:t>
            </a:r>
            <a:b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8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Project Management; </a:t>
            </a:r>
            <a:br>
              <a:rPr lang="en-US" sz="18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8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Policy and Code Development; </a:t>
            </a:r>
            <a:br>
              <a:rPr lang="en-US" sz="18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8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Planning Commission Docket; </a:t>
            </a:r>
            <a:br>
              <a:rPr lang="en-US" sz="18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8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Grant Management 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F36D03-A3CD-767E-3ED8-C42D0B69076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523145" y="4006255"/>
            <a:ext cx="4565770" cy="2002971"/>
          </a:xfrm>
        </p:spPr>
        <p:txBody>
          <a:bodyPr>
            <a:normAutofit/>
          </a:bodyPr>
          <a:lstStyle/>
          <a:p>
            <a:r>
              <a:rPr lang="en-US" sz="2000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Shannon Tipple-Leen – </a:t>
            </a:r>
            <a:br>
              <a:rPr lang="en-US" sz="2000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2000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Part Time Admin Specialist</a:t>
            </a:r>
            <a:br>
              <a:rPr lang="en-US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8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Administrative Support; </a:t>
            </a:r>
            <a:br>
              <a:rPr lang="en-US" sz="18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8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Records Management; </a:t>
            </a:r>
            <a:br>
              <a:rPr lang="en-US" sz="18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8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Website Support; </a:t>
            </a:r>
            <a:br>
              <a:rPr lang="en-US" sz="18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800" b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Planning Commission Clerk</a:t>
            </a:r>
          </a:p>
          <a:p>
            <a:endParaRPr lang="en-US" u="sng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7CB5B-C5E7-11A0-0F65-8847B04ED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691B-F6DB-864A-91FC-31F80E8765B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1680ED-B402-F1DF-CA82-99F811DC4A81}"/>
              </a:ext>
            </a:extLst>
          </p:cNvPr>
          <p:cNvSpPr/>
          <p:nvPr/>
        </p:nvSpPr>
        <p:spPr>
          <a:xfrm>
            <a:off x="9608456" y="-101600"/>
            <a:ext cx="2571323" cy="150868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25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F47822-C865-904F-9C16-5F769B86F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691B-F6DB-864A-91FC-31F80E8765B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56AC0A-6C48-D191-7A37-D6D62A1AAB6B}"/>
              </a:ext>
            </a:extLst>
          </p:cNvPr>
          <p:cNvSpPr txBox="1"/>
          <p:nvPr/>
        </p:nvSpPr>
        <p:spPr>
          <a:xfrm>
            <a:off x="1038736" y="1909356"/>
            <a:ext cx="101145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spcBef>
                <a:spcPts val="0"/>
              </a:spcBef>
              <a:spcAft>
                <a:spcPts val="1200"/>
              </a:spcAft>
              <a:tabLst>
                <a:tab pos="2743200" algn="ctr"/>
                <a:tab pos="5486400" algn="r"/>
                <a:tab pos="5029200" algn="r"/>
              </a:tabLst>
            </a:pPr>
            <a:r>
              <a:rPr lang="en-US" sz="2400" b="1" u="sng" dirty="0">
                <a:solidFill>
                  <a:srgbClr val="22408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Expenditure Total Over Two Years: $2,038,723 (7% of General Fund)</a:t>
            </a:r>
          </a:p>
          <a:p>
            <a:pPr marR="0">
              <a:spcBef>
                <a:spcPts val="0"/>
              </a:spcBef>
              <a:spcAft>
                <a:spcPts val="1200"/>
              </a:spcAft>
              <a:tabLst>
                <a:tab pos="2743200" algn="ctr"/>
                <a:tab pos="5486400" algn="r"/>
                <a:tab pos="5029200" algn="r"/>
              </a:tabLst>
            </a:pPr>
            <a:r>
              <a:rPr lang="en-US" sz="2000" dirty="0">
                <a:solidFill>
                  <a:srgbClr val="22408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Regular Staff Salaries &amp; Wages: $1,236,199  (60.63%)</a:t>
            </a:r>
          </a:p>
          <a:p>
            <a:pPr marR="0">
              <a:spcBef>
                <a:spcPts val="0"/>
              </a:spcBef>
              <a:spcAft>
                <a:spcPts val="1200"/>
              </a:spcAft>
              <a:tabLst>
                <a:tab pos="2743200" algn="ctr"/>
                <a:tab pos="5486400" algn="r"/>
                <a:tab pos="5029200" algn="r"/>
              </a:tabLst>
            </a:pPr>
            <a:r>
              <a:rPr lang="en-US" sz="2000" dirty="0">
                <a:solidFill>
                  <a:srgbClr val="22408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Interns &amp; Temp Staff: $32,448 (1.59%)</a:t>
            </a:r>
          </a:p>
          <a:p>
            <a:pPr marR="0">
              <a:spcBef>
                <a:spcPts val="0"/>
              </a:spcBef>
              <a:spcAft>
                <a:spcPts val="1200"/>
              </a:spcAft>
              <a:tabLst>
                <a:tab pos="2743200" algn="ctr"/>
                <a:tab pos="5486400" algn="r"/>
                <a:tab pos="5029200" algn="r"/>
              </a:tabLst>
            </a:pPr>
            <a:r>
              <a:rPr lang="en-US" sz="2000" dirty="0">
                <a:solidFill>
                  <a:srgbClr val="22408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Personnel Benefits: $414,650 (20.33%)</a:t>
            </a:r>
          </a:p>
          <a:p>
            <a:pPr marR="0">
              <a:spcBef>
                <a:spcPts val="0"/>
              </a:spcBef>
              <a:spcAft>
                <a:spcPts val="1200"/>
              </a:spcAft>
              <a:tabLst>
                <a:tab pos="2743200" algn="ctr"/>
                <a:tab pos="5486400" algn="r"/>
                <a:tab pos="5029200" algn="r"/>
              </a:tabLst>
            </a:pPr>
            <a:r>
              <a:rPr lang="en-US" sz="2000" dirty="0">
                <a:solidFill>
                  <a:srgbClr val="22408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Consulting (Comp Plan $295k; Parks $10k; General $10k): $315,000 (15.45%)</a:t>
            </a:r>
          </a:p>
          <a:p>
            <a:pPr marR="0">
              <a:spcBef>
                <a:spcPts val="0"/>
              </a:spcBef>
              <a:spcAft>
                <a:spcPts val="1200"/>
              </a:spcAft>
              <a:tabLst>
                <a:tab pos="2743200" algn="ctr"/>
                <a:tab pos="5486400" algn="r"/>
                <a:tab pos="5029200" algn="r"/>
              </a:tabLst>
            </a:pPr>
            <a:r>
              <a:rPr lang="en-US" sz="2000" dirty="0">
                <a:solidFill>
                  <a:srgbClr val="22408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Supplies, Minor Equipment, Equipment Replacement, Phone: $11,326 (0.55%)</a:t>
            </a:r>
          </a:p>
          <a:p>
            <a:pPr marR="0">
              <a:spcBef>
                <a:spcPts val="0"/>
              </a:spcBef>
              <a:spcAft>
                <a:spcPts val="1200"/>
              </a:spcAft>
              <a:tabLst>
                <a:tab pos="2743200" algn="ctr"/>
                <a:tab pos="5486400" algn="r"/>
                <a:tab pos="5029200" algn="r"/>
              </a:tabLst>
            </a:pPr>
            <a:r>
              <a:rPr lang="en-US" sz="2000" dirty="0">
                <a:solidFill>
                  <a:srgbClr val="22408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Advertising, Postage, Legal Notices, Printing, Meetings, Software: $14,260 (0.69%)</a:t>
            </a:r>
          </a:p>
          <a:p>
            <a:pPr marR="0">
              <a:spcBef>
                <a:spcPts val="0"/>
              </a:spcBef>
              <a:spcAft>
                <a:spcPts val="1200"/>
              </a:spcAft>
              <a:tabLst>
                <a:tab pos="2743200" algn="ctr"/>
                <a:tab pos="5486400" algn="r"/>
                <a:tab pos="5029200" algn="r"/>
              </a:tabLst>
            </a:pPr>
            <a:r>
              <a:rPr lang="en-US" sz="2000" dirty="0">
                <a:solidFill>
                  <a:srgbClr val="224088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Professional Dues, Training, Travel &amp; Meals &amp; Lodging: $13,840 (0.67%)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7437C7-AB08-0469-8692-2FA20A018A15}"/>
              </a:ext>
            </a:extLst>
          </p:cNvPr>
          <p:cNvSpPr/>
          <p:nvPr/>
        </p:nvSpPr>
        <p:spPr>
          <a:xfrm>
            <a:off x="377371" y="212635"/>
            <a:ext cx="910045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Community Development Department</a:t>
            </a:r>
            <a:b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Budget 2023-24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75E91F-867B-9124-6B75-088AD1C204B3}"/>
              </a:ext>
            </a:extLst>
          </p:cNvPr>
          <p:cNvSpPr/>
          <p:nvPr/>
        </p:nvSpPr>
        <p:spPr>
          <a:xfrm>
            <a:off x="9608456" y="-59125"/>
            <a:ext cx="2583543" cy="149542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36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77FA76-9951-474A-9910-9C4F4B132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3052" y="6356350"/>
            <a:ext cx="2743200" cy="365125"/>
          </a:xfrm>
        </p:spPr>
        <p:txBody>
          <a:bodyPr/>
          <a:lstStyle/>
          <a:p>
            <a:fld id="{3B67691B-F6DB-864A-91FC-31F80E8765B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D4ED46-B580-21C9-DFAE-852AE305F7BA}"/>
              </a:ext>
            </a:extLst>
          </p:cNvPr>
          <p:cNvSpPr txBox="1"/>
          <p:nvPr/>
        </p:nvSpPr>
        <p:spPr>
          <a:xfrm>
            <a:off x="1106307" y="1880138"/>
            <a:ext cx="980615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SzPts val="1000"/>
              <a:tabLst>
                <a:tab pos="457200" algn="l"/>
              </a:tabLst>
            </a:pPr>
            <a:r>
              <a:rPr lang="en-US" sz="2400" b="1" u="sng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Revenue Total: $335,000 </a:t>
            </a:r>
            <a:br>
              <a:rPr lang="en-US" sz="20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en-US" sz="2000" b="1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fontAlgn="base">
              <a:buSzPts val="1000"/>
              <a:tabLst>
                <a:tab pos="457200" algn="l"/>
              </a:tabLst>
            </a:pPr>
            <a:r>
              <a:rPr lang="en-US" sz="20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2023 Dept of Commerce Grant for Middle Housing: $170,000</a:t>
            </a:r>
            <a:br>
              <a:rPr lang="en-US" sz="20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en-US" sz="2000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fontAlgn="base">
              <a:buSzPts val="1000"/>
              <a:tabLst>
                <a:tab pos="457200" algn="l"/>
              </a:tabLst>
            </a:pPr>
            <a:r>
              <a:rPr lang="en-US" sz="20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2023  Dept of Commerce Grant Middle Housing: $40,000</a:t>
            </a:r>
          </a:p>
          <a:p>
            <a:pPr fontAlgn="base">
              <a:buSzPts val="1000"/>
              <a:tabLst>
                <a:tab pos="457200" algn="l"/>
              </a:tabLst>
            </a:pPr>
            <a:endParaRPr lang="en-US" sz="2000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fontAlgn="base">
              <a:buSzPts val="1000"/>
              <a:tabLst>
                <a:tab pos="457200" algn="l"/>
              </a:tabLst>
            </a:pPr>
            <a:r>
              <a:rPr lang="en-US" sz="20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2023-2024 Dept of Commerce Grant for Comp Plan Update: $125,000</a:t>
            </a:r>
          </a:p>
          <a:p>
            <a:pPr algn="l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FE16A7-38C7-3A30-6858-673460268B31}"/>
              </a:ext>
            </a:extLst>
          </p:cNvPr>
          <p:cNvSpPr/>
          <p:nvPr/>
        </p:nvSpPr>
        <p:spPr>
          <a:xfrm>
            <a:off x="706959" y="341984"/>
            <a:ext cx="87563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Community Development Department </a:t>
            </a:r>
            <a:b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Budget 2023-24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AA7E08-9971-943B-AF57-1B5C082E529C}"/>
              </a:ext>
            </a:extLst>
          </p:cNvPr>
          <p:cNvSpPr/>
          <p:nvPr/>
        </p:nvSpPr>
        <p:spPr>
          <a:xfrm>
            <a:off x="9677400" y="-66675"/>
            <a:ext cx="2514599" cy="15506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910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380EC16-4BA8-2248-A322-C1D24E76A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400" y="2467429"/>
            <a:ext cx="4804230" cy="1865048"/>
          </a:xfrm>
        </p:spPr>
        <p:txBody>
          <a:bodyPr>
            <a:normAutofit fontScale="85000" lnSpcReduction="20000"/>
          </a:bodyPr>
          <a:lstStyle/>
          <a:p>
            <a:r>
              <a:rPr lang="en-US" sz="3800" dirty="0"/>
              <a:t>Debbie Bent</a:t>
            </a:r>
          </a:p>
          <a:p>
            <a:r>
              <a:rPr lang="en-US" sz="3100" dirty="0"/>
              <a:t>Community Development Director</a:t>
            </a:r>
            <a:br>
              <a:rPr lang="en-US" sz="2800" dirty="0"/>
            </a:br>
            <a:br>
              <a:rPr lang="en-US" sz="2800" dirty="0"/>
            </a:br>
            <a:r>
              <a:rPr lang="en-US" dirty="0"/>
              <a:t>dbent@kenmorewa.gov</a:t>
            </a:r>
          </a:p>
          <a:p>
            <a:r>
              <a:rPr lang="en-US" dirty="0"/>
              <a:t>425-398-8900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0B7026-6392-3641-BDE4-05B7735868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0" y="1260753"/>
            <a:ext cx="4615543" cy="974447"/>
          </a:xfrm>
        </p:spPr>
        <p:txBody>
          <a:bodyPr>
            <a:normAutofit/>
          </a:bodyPr>
          <a:lstStyle/>
          <a:p>
            <a:r>
              <a:rPr lang="en-US" sz="3200" dirty="0"/>
              <a:t>Comments or </a:t>
            </a:r>
            <a:br>
              <a:rPr lang="en-US" sz="3200" dirty="0"/>
            </a:br>
            <a:r>
              <a:rPr lang="en-US" sz="3200" dirty="0"/>
              <a:t>Questions?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5545F3-0366-3B6E-B547-C28CAE6AE57A}"/>
              </a:ext>
            </a:extLst>
          </p:cNvPr>
          <p:cNvSpPr/>
          <p:nvPr/>
        </p:nvSpPr>
        <p:spPr>
          <a:xfrm>
            <a:off x="9463314" y="-1"/>
            <a:ext cx="2728686" cy="1625600"/>
          </a:xfrm>
          <a:prstGeom prst="rect">
            <a:avLst/>
          </a:prstGeom>
          <a:ln>
            <a:solidFill>
              <a:srgbClr val="3B383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222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ity of Kenmore Colors3">
      <a:dk1>
        <a:srgbClr val="141516"/>
      </a:dk1>
      <a:lt1>
        <a:srgbClr val="FFFFFF"/>
      </a:lt1>
      <a:dk2>
        <a:srgbClr val="003A8E"/>
      </a:dk2>
      <a:lt2>
        <a:srgbClr val="E7E6E6"/>
      </a:lt2>
      <a:accent1>
        <a:srgbClr val="003A8E"/>
      </a:accent1>
      <a:accent2>
        <a:srgbClr val="ED7D31"/>
      </a:accent2>
      <a:accent3>
        <a:srgbClr val="FFB300"/>
      </a:accent3>
      <a:accent4>
        <a:srgbClr val="A9A9A9"/>
      </a:accent4>
      <a:accent5>
        <a:srgbClr val="7FAFDF"/>
      </a:accent5>
      <a:accent6>
        <a:srgbClr val="FFA024"/>
      </a:accent6>
      <a:hlink>
        <a:srgbClr val="497CBE"/>
      </a:hlink>
      <a:folHlink>
        <a:srgbClr val="003A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y of Kenmore_PPT Template_081021" id="{CC61C3A9-B8EC-5F4E-B02D-F2587B0D9270}" vid="{8BBBDE72-84C0-A949-86D4-72F8A4F481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City of Kenmore</Template>
  <TotalTime>853</TotalTime>
  <Words>403</Words>
  <Application>Microsoft Office PowerPoint</Application>
  <PresentationFormat>Widescreen</PresentationFormat>
  <Paragraphs>52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Roboto</vt:lpstr>
      <vt:lpstr>Times</vt:lpstr>
      <vt:lpstr>Times New Roman</vt:lpstr>
      <vt:lpstr>1_Office Theme</vt:lpstr>
      <vt:lpstr>Community Development Department     </vt:lpstr>
      <vt:lpstr>PowerPoint Presentation</vt:lpstr>
      <vt:lpstr>Community Development Department Team and Responsibilities</vt:lpstr>
      <vt:lpstr>PowerPoint Presentation</vt:lpstr>
      <vt:lpstr>PowerPoint Presentation</vt:lpstr>
      <vt:lpstr>Comments or  Questions?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Melodi Yanik</dc:creator>
  <cp:lastModifiedBy>Melinda Merrell</cp:lastModifiedBy>
  <cp:revision>48</cp:revision>
  <dcterms:created xsi:type="dcterms:W3CDTF">2018-04-02T23:50:47Z</dcterms:created>
  <dcterms:modified xsi:type="dcterms:W3CDTF">2024-01-25T01:57:38Z</dcterms:modified>
</cp:coreProperties>
</file>