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63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7F91"/>
    <a:srgbClr val="77C5D5"/>
    <a:srgbClr val="7AC2AE"/>
    <a:srgbClr val="5E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DE785-FE4C-42AD-9CFF-F51ADA1A7040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63936-7CA2-4D31-B611-BBAFBAD5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69DB-46FE-452A-8ACA-61570CA1B462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9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8827-DCB3-4324-A6F2-065C33BE3014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EA42-731C-4177-B08D-F4197F209D04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6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6EB3-2BFB-45D3-BCC3-973C6DCF6605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6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5DE0-9A26-4978-A82E-CA96A33570FD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D237-2634-4C50-92F4-16A3337D0389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535-909C-4213-9E50-51D3A02B2AD2}" type="datetime1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3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803-C720-4B7E-B0C6-9C4F43AFEC8C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9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33C3-3A18-4F47-8C5A-A7ED47CCAF4A}" type="datetime1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9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816E-6BDB-412A-95D2-D625000DA33B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6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B8DF-BCC3-4B69-8515-18C06BF55052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9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3D59-9A56-48BA-A456-2514AE5ECB83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A4F1-D551-48EB-A985-C15CB145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0" y="0"/>
            <a:ext cx="12192000" cy="5404934"/>
          </a:xfrm>
          <a:custGeom>
            <a:avLst/>
            <a:gdLst>
              <a:gd name="T0" fmla="*/ 0 w 720"/>
              <a:gd name="T1" fmla="*/ 0 h 700"/>
              <a:gd name="T2" fmla="*/ 0 w 720"/>
              <a:gd name="T3" fmla="*/ 644 h 700"/>
              <a:gd name="T4" fmla="*/ 113 w 720"/>
              <a:gd name="T5" fmla="*/ 665 h 700"/>
              <a:gd name="T6" fmla="*/ 720 w 720"/>
              <a:gd name="T7" fmla="*/ 644 h 700"/>
              <a:gd name="T8" fmla="*/ 720 w 720"/>
              <a:gd name="T9" fmla="*/ 617 h 700"/>
              <a:gd name="T10" fmla="*/ 720 w 720"/>
              <a:gd name="T11" fmla="*/ 0 h 700"/>
              <a:gd name="T12" fmla="*/ 0 w 720"/>
              <a:gd name="T1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0" h="700">
                <a:moveTo>
                  <a:pt x="0" y="0"/>
                </a:moveTo>
                <a:cubicBezTo>
                  <a:pt x="0" y="644"/>
                  <a:pt x="0" y="644"/>
                  <a:pt x="0" y="644"/>
                </a:cubicBezTo>
                <a:cubicBezTo>
                  <a:pt x="23" y="650"/>
                  <a:pt x="62" y="658"/>
                  <a:pt x="113" y="665"/>
                </a:cubicBezTo>
                <a:cubicBezTo>
                  <a:pt x="250" y="685"/>
                  <a:pt x="476" y="700"/>
                  <a:pt x="720" y="644"/>
                </a:cubicBezTo>
                <a:cubicBezTo>
                  <a:pt x="720" y="617"/>
                  <a:pt x="720" y="617"/>
                  <a:pt x="720" y="617"/>
                </a:cubicBezTo>
                <a:cubicBezTo>
                  <a:pt x="720" y="0"/>
                  <a:pt x="720" y="0"/>
                  <a:pt x="72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ot="0" vert="horz" wrap="square" lIns="914400" tIns="1097280" rIns="1097280" bIns="1097280" anchor="b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fld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95" y="5563635"/>
            <a:ext cx="1234980" cy="10933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427533" y="6197648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1196" y="700266"/>
            <a:ext cx="6096000" cy="12130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35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CITY OF KENMORE</a:t>
            </a:r>
            <a:endParaRPr lang="en-US" sz="3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7000"/>
              </a:lnSpc>
            </a:pPr>
            <a:r>
              <a:rPr lang="en-US" sz="350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Department </a:t>
            </a:r>
            <a:endParaRPr lang="en-US" sz="35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196" y="2476542"/>
            <a:ext cx="10828682" cy="169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50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Department Overview for FSP Task Force</a:t>
            </a:r>
            <a:endParaRPr lang="en-US" sz="5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CE68F-FFC0-D352-1824-ACBF4C5EBDFD}"/>
              </a:ext>
            </a:extLst>
          </p:cNvPr>
          <p:cNvSpPr txBox="1"/>
          <p:nvPr/>
        </p:nvSpPr>
        <p:spPr>
          <a:xfrm>
            <a:off x="610045" y="4357696"/>
            <a:ext cx="30579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January 17, 2024</a:t>
            </a:r>
          </a:p>
        </p:txBody>
      </p:sp>
    </p:spTree>
    <p:extLst>
      <p:ext uri="{BB962C8B-B14F-4D97-AF65-F5344CB8AC3E}">
        <p14:creationId xmlns:p14="http://schemas.microsoft.com/office/powerpoint/2010/main" val="195192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756" y="566057"/>
            <a:ext cx="11537840" cy="1266498"/>
          </a:xfrm>
        </p:spPr>
        <p:txBody>
          <a:bodyPr>
            <a:noAutofit/>
          </a:bodyPr>
          <a:lstStyle/>
          <a:p>
            <a:pPr algn="l"/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Department</a:t>
            </a:r>
            <a:b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Functions</a:t>
            </a:r>
            <a:endParaRPr lang="en-US" sz="35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241" y="2012855"/>
            <a:ext cx="11633756" cy="3969577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 and Accounting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 Prep and Oversight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 Reporting and Audit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AP, AR, Payroll, Benefits, Fixed Assets, Cash Receipts, Internal Controls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Treasury, Debt and Investment 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Human Resources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 hire, Onboarding, Compensation &amp; Benefits </a:t>
            </a:r>
            <a:r>
              <a:rPr lang="en-US" dirty="0" err="1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Mgmt</a:t>
            </a: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Leave Administration, Dispute Resolution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Risk 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Information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fld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660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1151" y="6079242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7AA164A-42A9-AF49-489E-BC96FDDE0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608515"/>
            <a:ext cx="1234980" cy="10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756" y="566057"/>
            <a:ext cx="11537840" cy="1266498"/>
          </a:xfrm>
        </p:spPr>
        <p:txBody>
          <a:bodyPr>
            <a:noAutofit/>
          </a:bodyPr>
          <a:lstStyle/>
          <a:p>
            <a:pPr algn="l"/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Department</a:t>
            </a:r>
            <a:b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 2023-2024</a:t>
            </a:r>
            <a:endParaRPr lang="en-US" sz="35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56" y="2098511"/>
            <a:ext cx="11633756" cy="3750310"/>
          </a:xfrm>
        </p:spPr>
        <p:txBody>
          <a:bodyPr>
            <a:noAutofit/>
          </a:bodyPr>
          <a:lstStyle/>
          <a:p>
            <a:pPr algn="l"/>
            <a:r>
              <a:rPr lang="en-US" sz="2600" b="1" u="sng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Two</a:t>
            </a:r>
            <a:r>
              <a:rPr lang="en-US" sz="2600" b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600" b="1" u="sng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Year EXPENDITURE Budget (amended): $3,141,637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Regular Staff Salaries &amp; Wages: $975,300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Benefits: $335,300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Supplies: $14,834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Services: $1,777,498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$1.1M in insurance premiums (WCIA), $330K in IT services, $100K audit costs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KC Services (Intergovernmental): $18,000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Capital expenses (software, furniture): $20,000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fld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660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4605" y="6090393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7AA164A-42A9-AF49-489E-BC96FDDE0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608515"/>
            <a:ext cx="1234980" cy="10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0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756" y="566057"/>
            <a:ext cx="11537840" cy="1266498"/>
          </a:xfrm>
        </p:spPr>
        <p:txBody>
          <a:bodyPr>
            <a:noAutofit/>
          </a:bodyPr>
          <a:lstStyle/>
          <a:p>
            <a:pPr algn="l"/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Department</a:t>
            </a:r>
            <a:b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 2023-2024</a:t>
            </a:r>
            <a:endParaRPr lang="en-US" sz="35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56" y="2098511"/>
            <a:ext cx="11633756" cy="3709623"/>
          </a:xfrm>
        </p:spPr>
        <p:txBody>
          <a:bodyPr>
            <a:noAutofit/>
          </a:bodyPr>
          <a:lstStyle/>
          <a:p>
            <a:pPr algn="l"/>
            <a:r>
              <a:rPr lang="en-US" sz="2600" b="1" u="sng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REVENUE</a:t>
            </a:r>
          </a:p>
          <a:p>
            <a:pPr algn="l">
              <a:lnSpc>
                <a:spcPct val="50000"/>
              </a:lnSpc>
              <a:spcBef>
                <a:spcPts val="600"/>
              </a:spcBef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does not have any Grants or Direct revenue sources.</a:t>
            </a:r>
          </a:p>
          <a:p>
            <a:pPr algn="l">
              <a:lnSpc>
                <a:spcPct val="50000"/>
              </a:lnSpc>
              <a:spcBef>
                <a:spcPts val="600"/>
              </a:spcBef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u="sng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Non-departmental Revenue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Interest Income, 2 year budget: $305,091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manages all investments. Interest income is allocated monthly to all funds with existing fund balance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8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Interest Income, actual for 2023: $1.1M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fld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660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4605" y="6090393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7AA164A-42A9-AF49-489E-BC96FDDE0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608515"/>
            <a:ext cx="1234980" cy="10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96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5E6A7F-66D1-C49A-D5BD-7C651E252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494"/>
            <a:ext cx="11290285" cy="522190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995" y="1873411"/>
            <a:ext cx="10864276" cy="511828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fld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660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4605" y="6090393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7AA164A-42A9-AF49-489E-BC96FDDE0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608515"/>
            <a:ext cx="1234980" cy="1093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1C3D42-3D3E-A161-2CFE-FEBD0A6C12D5}"/>
              </a:ext>
            </a:extLst>
          </p:cNvPr>
          <p:cNvSpPr txBox="1"/>
          <p:nvPr/>
        </p:nvSpPr>
        <p:spPr>
          <a:xfrm>
            <a:off x="98826" y="642390"/>
            <a:ext cx="63729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Department</a:t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Team and Responsibilities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027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756" y="843255"/>
            <a:ext cx="11537840" cy="617245"/>
          </a:xfrm>
        </p:spPr>
        <p:txBody>
          <a:bodyPr>
            <a:noAutofit/>
          </a:bodyPr>
          <a:lstStyle/>
          <a:p>
            <a:pPr algn="l"/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comments and questions:</a:t>
            </a:r>
            <a:endParaRPr lang="en-US" sz="45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56" y="2527299"/>
            <a:ext cx="11633756" cy="223427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Melinda Merrell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Finance &amp; Administration Director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mmerrell@kenmorewa.gov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425-398-8900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A4F1-D551-48EB-A985-C15CB145C9AE}" type="slidenum">
              <a:rPr lang="en-US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</a:t>
            </a:fld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660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54488" y="6099119"/>
            <a:ext cx="10058400" cy="0"/>
          </a:xfrm>
          <a:prstGeom prst="line">
            <a:avLst/>
          </a:prstGeom>
          <a:ln w="571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A6FE9FB-A34D-A67C-A8DB-3E19EBE99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017" y="5593827"/>
            <a:ext cx="1234980" cy="10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1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7C5D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 of Kenmore.potx" id="{D086039F-B5D0-4890-8860-84C5BCF802BF}" vid="{1DBFC099-D041-40D8-83FA-62206CDAA2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 of Kenmore</Template>
  <TotalTime>363</TotalTime>
  <Words>228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PowerPoint Presentation</vt:lpstr>
      <vt:lpstr>Finance Department Main Functions</vt:lpstr>
      <vt:lpstr>Finance Department Budget 2023-2024</vt:lpstr>
      <vt:lpstr>Finance Department Budget 2023-2024</vt:lpstr>
      <vt:lpstr>PowerPoint Presentation</vt:lpstr>
      <vt:lpstr>For comments and questions: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Melodi Yanik</dc:creator>
  <cp:lastModifiedBy>Melinda Merrell</cp:lastModifiedBy>
  <cp:revision>25</cp:revision>
  <dcterms:created xsi:type="dcterms:W3CDTF">2018-04-02T23:50:47Z</dcterms:created>
  <dcterms:modified xsi:type="dcterms:W3CDTF">2024-01-16T18:48:58Z</dcterms:modified>
</cp:coreProperties>
</file>