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6" r:id="rId3"/>
    <p:sldId id="282" r:id="rId4"/>
    <p:sldId id="264" r:id="rId5"/>
    <p:sldId id="283" r:id="rId6"/>
    <p:sldId id="279" r:id="rId7"/>
    <p:sldId id="267" r:id="rId8"/>
    <p:sldId id="286" r:id="rId9"/>
    <p:sldId id="272" r:id="rId10"/>
    <p:sldId id="291" r:id="rId11"/>
    <p:sldId id="287" r:id="rId12"/>
    <p:sldId id="273" r:id="rId13"/>
    <p:sldId id="288" r:id="rId14"/>
    <p:sldId id="270" r:id="rId15"/>
    <p:sldId id="271" r:id="rId16"/>
    <p:sldId id="280" r:id="rId17"/>
    <p:sldId id="275" r:id="rId18"/>
    <p:sldId id="289" r:id="rId19"/>
    <p:sldId id="290" r:id="rId20"/>
    <p:sldId id="260" r:id="rId21"/>
    <p:sldId id="284" r:id="rId22"/>
    <p:sldId id="265"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C216D"/>
    <a:srgbClr val="828490"/>
    <a:srgbClr val="A7B9B3"/>
    <a:srgbClr val="E8E2D5"/>
    <a:srgbClr val="303757"/>
    <a:srgbClr val="C1C2BB"/>
    <a:srgbClr val="455F78"/>
    <a:srgbClr val="D2E0A4"/>
    <a:srgbClr val="BDE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6BBF5-DB33-48D1-B667-3845BE0D037E}" v="196" dt="2024-04-03T00:29:49.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6357" autoAdjust="0"/>
  </p:normalViewPr>
  <p:slideViewPr>
    <p:cSldViewPr snapToGrid="0">
      <p:cViewPr varScale="1">
        <p:scale>
          <a:sx n="101" d="100"/>
          <a:sy n="101" d="100"/>
        </p:scale>
        <p:origin x="13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assalle\AppData\Local\Microsoft\Windows\INetCache\Content.Outlook\FWX3NDD8\6%20year%20financial%20forecast%202023%20vMar24%20rk_.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2.xlsx"/></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Consolidated General and Streets Funds Reserves</a:t>
            </a:r>
          </a:p>
          <a:p>
            <a:pPr>
              <a:defRPr/>
            </a:pPr>
            <a:r>
              <a:rPr lang="en-US" dirty="0"/>
              <a:t>2025-2030 Forecast (in $</a:t>
            </a:r>
            <a:r>
              <a:rPr lang="en-US" baseline="0" dirty="0"/>
              <a:t> millions)</a:t>
            </a:r>
            <a:endParaRPr lang="en-US" dirty="0"/>
          </a:p>
        </c:rich>
      </c:tx>
      <c:layout>
        <c:manualLayout>
          <c:xMode val="edge"/>
          <c:yMode val="edge"/>
          <c:x val="0.25286702990339543"/>
          <c:y val="3.72325113892185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494399601804085E-2"/>
          <c:y val="0.13374390713647613"/>
          <c:w val="0.87769938271293368"/>
          <c:h val="0.75421058900115678"/>
        </c:manualLayout>
      </c:layout>
      <c:barChart>
        <c:barDir val="col"/>
        <c:grouping val="clustered"/>
        <c:varyColors val="0"/>
        <c:ser>
          <c:idx val="0"/>
          <c:order val="0"/>
          <c:tx>
            <c:v>Fund Balance</c:v>
          </c:tx>
          <c:spPr>
            <a:solidFill>
              <a:schemeClr val="accent1"/>
            </a:solidFill>
            <a:ln>
              <a:noFill/>
            </a:ln>
            <a:effectLst/>
          </c:spPr>
          <c:invertIfNegative val="0"/>
          <c:dLbls>
            <c:dLbl>
              <c:idx val="6"/>
              <c:layout>
                <c:manualLayout>
                  <c:x val="-1.4349749676903157E-16"/>
                  <c:y val="-3.8006520587208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C40-4D44-9C9C-2AD7CE53AD21}"/>
                </c:ext>
              </c:extLst>
            </c:dLbl>
            <c:dLbl>
              <c:idx val="7"/>
              <c:layout>
                <c:manualLayout>
                  <c:x val="-1.9568066517867186E-5"/>
                  <c:y val="-5.90784428773404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40-4D44-9C9C-2AD7CE53AD21}"/>
                </c:ext>
              </c:extLst>
            </c:dLbl>
            <c:dLbl>
              <c:idx val="11"/>
              <c:layout>
                <c:manualLayout>
                  <c:x val="-3.9961227571013797E-4"/>
                  <c:y val="3.8043258744648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40-4D44-9C9C-2AD7CE53AD21}"/>
                </c:ext>
              </c:extLst>
            </c:dLbl>
            <c:dLbl>
              <c:idx val="12"/>
              <c:layout>
                <c:manualLayout>
                  <c:x val="3.1306544115380794E-2"/>
                  <c:y val="2.7898460522907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40-4D44-9C9C-2AD7CE53AD21}"/>
                </c:ext>
              </c:extLst>
            </c:dLbl>
            <c:dLbl>
              <c:idx val="13"/>
              <c:layout>
                <c:manualLayout>
                  <c:x val="-2.8904190914230375E-3"/>
                  <c:y val="8.90603820257638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40-4D44-9C9C-2AD7CE53AD21}"/>
                </c:ext>
              </c:extLst>
            </c:dLbl>
            <c:dLbl>
              <c:idx val="14"/>
              <c:layout>
                <c:manualLayout>
                  <c:x val="3.1018178149663289E-2"/>
                  <c:y val="2.1067374252727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40-4D44-9C9C-2AD7CE53AD21}"/>
                </c:ext>
              </c:extLst>
            </c:dLbl>
            <c:numFmt formatCode="&quot;$&quot;#,##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'Gen &amp; Street fund'!$F$28:$O$29</c:f>
              <c:multiLvlStrCache>
                <c:ptCount val="8"/>
                <c:lvl>
                  <c:pt idx="0">
                    <c:v>Actuals</c:v>
                  </c:pt>
                  <c:pt idx="1">
                    <c:v>Budget</c:v>
                  </c:pt>
                  <c:pt idx="2">
                    <c:v>Forecast</c:v>
                  </c:pt>
                  <c:pt idx="3">
                    <c:v>Forecast</c:v>
                  </c:pt>
                  <c:pt idx="4">
                    <c:v>Forecast</c:v>
                  </c:pt>
                  <c:pt idx="5">
                    <c:v>Forecast</c:v>
                  </c:pt>
                  <c:pt idx="6">
                    <c:v>Forecast</c:v>
                  </c:pt>
                  <c:pt idx="7">
                    <c:v>Forecast</c:v>
                  </c:pt>
                </c:lvl>
                <c:lvl>
                  <c:pt idx="0">
                    <c:v>2023</c:v>
                  </c:pt>
                  <c:pt idx="1">
                    <c:v>2024</c:v>
                  </c:pt>
                  <c:pt idx="2">
                    <c:v>2025</c:v>
                  </c:pt>
                  <c:pt idx="3">
                    <c:v>2026</c:v>
                  </c:pt>
                  <c:pt idx="4">
                    <c:v>2027</c:v>
                  </c:pt>
                  <c:pt idx="5">
                    <c:v>2028</c:v>
                  </c:pt>
                  <c:pt idx="6">
                    <c:v>2029</c:v>
                  </c:pt>
                  <c:pt idx="7">
                    <c:v>2030</c:v>
                  </c:pt>
                </c:lvl>
              </c:multiLvlStrCache>
              <c:extLst/>
            </c:multiLvlStrRef>
          </c:cat>
          <c:val>
            <c:numRef>
              <c:f>'Gen &amp; Street fund'!$F$24:$O$24</c:f>
              <c:numCache>
                <c:formatCode>"$"#,##0</c:formatCode>
                <c:ptCount val="8"/>
                <c:pt idx="0">
                  <c:v>9627257</c:v>
                </c:pt>
                <c:pt idx="1">
                  <c:v>9807084.25</c:v>
                </c:pt>
                <c:pt idx="2">
                  <c:v>9500356.0754999984</c:v>
                </c:pt>
                <c:pt idx="3">
                  <c:v>8692938.0277529955</c:v>
                </c:pt>
                <c:pt idx="4">
                  <c:v>7847691.3121972047</c:v>
                </c:pt>
                <c:pt idx="5">
                  <c:v>6389667.7702970561</c:v>
                </c:pt>
                <c:pt idx="6">
                  <c:v>4279559.2512259968</c:v>
                </c:pt>
                <c:pt idx="7">
                  <c:v>1733812.2233370366</c:v>
                </c:pt>
              </c:numCache>
              <c:extLst/>
            </c:numRef>
          </c:val>
          <c:extLst>
            <c:ext xmlns:c16="http://schemas.microsoft.com/office/drawing/2014/chart" uri="{C3380CC4-5D6E-409C-BE32-E72D297353CC}">
              <c16:uniqueId val="{00000005-5C40-4D44-9C9C-2AD7CE53AD21}"/>
            </c:ext>
          </c:extLst>
        </c:ser>
        <c:dLbls>
          <c:showLegendKey val="0"/>
          <c:showVal val="1"/>
          <c:showCatName val="0"/>
          <c:showSerName val="0"/>
          <c:showPercent val="0"/>
          <c:showBubbleSize val="0"/>
        </c:dLbls>
        <c:gapWidth val="219"/>
        <c:overlap val="-27"/>
        <c:axId val="1633488080"/>
        <c:axId val="1633490960"/>
      </c:barChart>
      <c:lineChart>
        <c:grouping val="standard"/>
        <c:varyColors val="0"/>
        <c:ser>
          <c:idx val="1"/>
          <c:order val="1"/>
          <c:tx>
            <c:strRef>
              <c:f>'Gen &amp; Street fund'!$A$40</c:f>
              <c:strCache>
                <c:ptCount val="1"/>
                <c:pt idx="0">
                  <c:v>Reserve Goal</c:v>
                </c:pt>
              </c:strCache>
            </c:strRef>
          </c:tx>
          <c:spPr>
            <a:ln w="38100" cap="rnd">
              <a:solidFill>
                <a:srgbClr val="C00000"/>
              </a:solidFill>
              <a:round/>
            </a:ln>
            <a:effectLst/>
          </c:spPr>
          <c:marker>
            <c:symbol val="none"/>
          </c:marker>
          <c:dLbls>
            <c:dLbl>
              <c:idx val="0"/>
              <c:layout>
                <c:manualLayout>
                  <c:x val="1.7611259866080468E-2"/>
                  <c:y val="1.1877037683502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C40-4D44-9C9C-2AD7CE53AD21}"/>
                </c:ext>
              </c:extLst>
            </c:dLbl>
            <c:dLbl>
              <c:idx val="1"/>
              <c:layout>
                <c:manualLayout>
                  <c:x val="1.815456184773194E-2"/>
                  <c:y val="2.3852830450915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C40-4D44-9C9C-2AD7CE53AD21}"/>
                </c:ext>
              </c:extLst>
            </c:dLbl>
            <c:dLbl>
              <c:idx val="2"/>
              <c:layout>
                <c:manualLayout>
                  <c:x val="1.955106660524978E-2"/>
                  <c:y val="2.3852830450915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C40-4D44-9C9C-2AD7CE53AD21}"/>
                </c:ext>
              </c:extLst>
            </c:dLbl>
            <c:dLbl>
              <c:idx val="3"/>
              <c:layout>
                <c:manualLayout>
                  <c:x val="1.955106660524978E-2"/>
                  <c:y val="3.0667924865462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C40-4D44-9C9C-2AD7CE53AD21}"/>
                </c:ext>
              </c:extLst>
            </c:dLbl>
            <c:dLbl>
              <c:idx val="4"/>
              <c:layout>
                <c:manualLayout>
                  <c:x val="8.3790285451070482E-3"/>
                  <c:y val="2.5556604054551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C40-4D44-9C9C-2AD7CE53AD21}"/>
                </c:ext>
              </c:extLst>
            </c:dLbl>
            <c:dLbl>
              <c:idx val="5"/>
              <c:layout>
                <c:manualLayout>
                  <c:x val="1.5361552332696257E-2"/>
                  <c:y val="2.5556604054551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C40-4D44-9C9C-2AD7CE53AD21}"/>
                </c:ext>
              </c:extLst>
            </c:dLbl>
            <c:dLbl>
              <c:idx val="6"/>
              <c:layout>
                <c:manualLayout>
                  <c:x val="1.5361552332696154E-2"/>
                  <c:y val="1.5333962432731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40-4D44-9C9C-2AD7CE53AD21}"/>
                </c:ext>
              </c:extLst>
            </c:dLbl>
            <c:dLbl>
              <c:idx val="7"/>
              <c:layout>
                <c:manualLayout>
                  <c:x val="-9.7755333026249922E-3"/>
                  <c:y val="2.2149056847278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40-4D44-9C9C-2AD7CE53AD21}"/>
                </c:ext>
              </c:extLst>
            </c:dLbl>
            <c:numFmt formatCode="&quot;$&quot;#,##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8"/>
              <c:pt idx="0">
                <c:v>2023 Actuals</c:v>
              </c:pt>
              <c:pt idx="1">
                <c:v>2024 Budget</c:v>
              </c:pt>
              <c:pt idx="2">
                <c:v>2025 Forecast</c:v>
              </c:pt>
              <c:pt idx="3">
                <c:v>2026 Forecast</c:v>
              </c:pt>
              <c:pt idx="4">
                <c:v>2027 Forecast</c:v>
              </c:pt>
              <c:pt idx="5">
                <c:v>2028 Forecast</c:v>
              </c:pt>
              <c:pt idx="6">
                <c:v>2029 Forecast</c:v>
              </c:pt>
              <c:pt idx="7">
                <c:v>2030 Forecast</c:v>
              </c:pt>
              <c:extLst>
                <c:ext xmlns:c15="http://schemas.microsoft.com/office/drawing/2012/chart" uri="{02D57815-91ED-43cb-92C2-25804820EDAC}">
                  <c15:autoCat val="1"/>
                </c:ext>
              </c:extLst>
            </c:strLit>
          </c:cat>
          <c:val>
            <c:numRef>
              <c:f>'Gen &amp; Street fund'!$F$40:$O$40</c:f>
              <c:numCache>
                <c:formatCode>#,##0</c:formatCode>
                <c:ptCount val="8"/>
                <c:pt idx="0">
                  <c:v>2540399</c:v>
                </c:pt>
                <c:pt idx="1">
                  <c:v>3674210.8000000003</c:v>
                </c:pt>
                <c:pt idx="2">
                  <c:v>3798371.16</c:v>
                </c:pt>
                <c:pt idx="3">
                  <c:v>4003321.6300000008</c:v>
                </c:pt>
                <c:pt idx="4">
                  <c:v>4187856.2416600008</c:v>
                </c:pt>
                <c:pt idx="5">
                  <c:v>4394210.1927757999</c:v>
                </c:pt>
                <c:pt idx="6">
                  <c:v>4610881.2252868544</c:v>
                </c:pt>
                <c:pt idx="7">
                  <c:v>4838392.8343732748</c:v>
                </c:pt>
              </c:numCache>
              <c:extLst/>
            </c:numRef>
          </c:val>
          <c:smooth val="0"/>
          <c:extLst>
            <c:ext xmlns:c16="http://schemas.microsoft.com/office/drawing/2014/chart" uri="{C3380CC4-5D6E-409C-BE32-E72D297353CC}">
              <c16:uniqueId val="{00000010-5C40-4D44-9C9C-2AD7CE53AD21}"/>
            </c:ext>
          </c:extLst>
        </c:ser>
        <c:dLbls>
          <c:showLegendKey val="0"/>
          <c:showVal val="1"/>
          <c:showCatName val="0"/>
          <c:showSerName val="0"/>
          <c:showPercent val="0"/>
          <c:showBubbleSize val="0"/>
        </c:dLbls>
        <c:marker val="1"/>
        <c:smooth val="0"/>
        <c:axId val="1633488080"/>
        <c:axId val="1633490960"/>
      </c:lineChart>
      <c:catAx>
        <c:axId val="163348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33490960"/>
        <c:crosses val="autoZero"/>
        <c:auto val="1"/>
        <c:lblAlgn val="ctr"/>
        <c:lblOffset val="100"/>
        <c:noMultiLvlLbl val="0"/>
      </c:catAx>
      <c:valAx>
        <c:axId val="16334909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33488080"/>
        <c:crosses val="autoZero"/>
        <c:crossBetween val="between"/>
        <c:dispUnits>
          <c:builtInUnit val="millions"/>
        </c:dispUnits>
      </c:valAx>
      <c:spPr>
        <a:noFill/>
        <a:ln>
          <a:noFill/>
        </a:ln>
        <a:effectLst/>
      </c:spPr>
    </c:plotArea>
    <c:legend>
      <c:legendPos val="b"/>
      <c:layout>
        <c:manualLayout>
          <c:xMode val="edge"/>
          <c:yMode val="edge"/>
          <c:x val="0.2602554387668975"/>
          <c:y val="0.97109323638590972"/>
          <c:w val="0.47948912246620501"/>
          <c:h val="2.890683492696782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alpha val="69804"/>
      </a:srgbClr>
    </a:solidFill>
    <a:ln>
      <a:noFill/>
    </a:ln>
    <a:effectLst/>
  </c:spPr>
  <c:txPr>
    <a:bodyPr/>
    <a:lstStyle/>
    <a:p>
      <a:pPr>
        <a:defRPr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City</a:t>
            </a:r>
            <a:r>
              <a:rPr lang="en-US" sz="2000" b="1" baseline="0" dirty="0"/>
              <a:t> share of WA resident taxes 2019-2023 (in %)</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12.7</c:v>
                </c:pt>
                <c:pt idx="1">
                  <c:v>11.5</c:v>
                </c:pt>
                <c:pt idx="2">
                  <c:v>11.4</c:v>
                </c:pt>
                <c:pt idx="3">
                  <c:v>11.2</c:v>
                </c:pt>
                <c:pt idx="4">
                  <c:v>11.1</c:v>
                </c:pt>
              </c:numCache>
            </c:numRef>
          </c:val>
          <c:smooth val="0"/>
          <c:extLst>
            <c:ext xmlns:c16="http://schemas.microsoft.com/office/drawing/2014/chart" uri="{C3380CC4-5D6E-409C-BE32-E72D297353CC}">
              <c16:uniqueId val="{00000000-F453-4E0A-BA8A-517C317FA94D}"/>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numCache>
            </c:numRef>
          </c:val>
          <c:smooth val="0"/>
          <c:extLst>
            <c:ext xmlns:c16="http://schemas.microsoft.com/office/drawing/2014/chart" uri="{C3380CC4-5D6E-409C-BE32-E72D297353CC}">
              <c16:uniqueId val="{00000001-F453-4E0A-BA8A-517C317FA94D}"/>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numCache>
            </c:numRef>
          </c:val>
          <c:smooth val="0"/>
          <c:extLst>
            <c:ext xmlns:c16="http://schemas.microsoft.com/office/drawing/2014/chart" uri="{C3380CC4-5D6E-409C-BE32-E72D297353CC}">
              <c16:uniqueId val="{00000002-F453-4E0A-BA8A-517C317FA94D}"/>
            </c:ext>
          </c:extLst>
        </c:ser>
        <c:dLbls>
          <c:showLegendKey val="0"/>
          <c:showVal val="0"/>
          <c:showCatName val="0"/>
          <c:showSerName val="0"/>
          <c:showPercent val="0"/>
          <c:showBubbleSize val="0"/>
        </c:dLbls>
        <c:smooth val="0"/>
        <c:axId val="62404191"/>
        <c:axId val="47215423"/>
      </c:lineChart>
      <c:catAx>
        <c:axId val="6240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215423"/>
        <c:crosses val="autoZero"/>
        <c:auto val="1"/>
        <c:lblAlgn val="ctr"/>
        <c:lblOffset val="100"/>
        <c:noMultiLvlLbl val="0"/>
      </c:catAx>
      <c:valAx>
        <c:axId val="47215423"/>
        <c:scaling>
          <c:orientation val="minMax"/>
          <c:max val="13"/>
          <c:min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240419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4B-4B9B-B34C-960BFD1664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4B-4B9B-B34C-960BFD1664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4B-4B9B-B34C-960BFD1664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4B-4B9B-B34C-960BFD16642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4B-4B9B-B34C-960BFD16642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E4B-4B9B-B34C-960BFD166425}"/>
              </c:ext>
            </c:extLst>
          </c:dPt>
          <c:cat>
            <c:strRef>
              <c:f>Sheet1!$A$2:$A$7</c:f>
              <c:strCache>
                <c:ptCount val="6"/>
                <c:pt idx="0">
                  <c:v>1st Qtr</c:v>
                </c:pt>
                <c:pt idx="1">
                  <c:v>2nd Qtr</c:v>
                </c:pt>
                <c:pt idx="2">
                  <c:v>3rd Qtr</c:v>
                </c:pt>
                <c:pt idx="3">
                  <c:v>4th Qtr</c:v>
                </c:pt>
                <c:pt idx="4">
                  <c:v>5</c:v>
                </c:pt>
                <c:pt idx="5">
                  <c:v>6</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7851-491A-BD46-0E94FA824A3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Sheet1!$A$2:$A$13</cx:f>
        <cx:lvl ptCount="12">
          <cx:pt idx="0">City Council</cx:pt>
          <cx:pt idx="1">City Clerk</cx:pt>
          <cx:pt idx="2">City Manager Office</cx:pt>
          <cx:pt idx="3">Finance/Administration</cx:pt>
          <cx:pt idx="4">Legal</cx:pt>
          <cx:pt idx="5">HR</cx:pt>
          <cx:pt idx="6">Non Dept: Transfers</cx:pt>
          <cx:pt idx="7">Public Safety</cx:pt>
          <cx:pt idx="8">Public Works - Engineering</cx:pt>
          <cx:pt idx="9">Community Development</cx:pt>
          <cx:pt idx="10">Development Services</cx:pt>
          <cx:pt idx="11">Public Works Parks &amp; Facilities</cx:pt>
        </cx:lvl>
      </cx:strDim>
      <cx:numDim type="size">
        <cx:f>Sheet1!$B$2:$B$13</cx:f>
        <cx:lvl ptCount="12" formatCode="_(* #,##0_);_(* \(#,##0\);_(* &quot;-&quot;??_);_(@_)">
          <cx:pt idx="0">400000</cx:pt>
          <cx:pt idx="1">1000000</cx:pt>
          <cx:pt idx="2">3600000</cx:pt>
          <cx:pt idx="3">2700000</cx:pt>
          <cx:pt idx="4">700000</cx:pt>
          <cx:pt idx="5">500000</cx:pt>
          <cx:pt idx="6">1300000</cx:pt>
          <cx:pt idx="7">10000000</cx:pt>
          <cx:pt idx="8">1700000</cx:pt>
          <cx:pt idx="9">2000000</cx:pt>
          <cx:pt idx="10">3400000</cx:pt>
          <cx:pt idx="11">3700000</cx:pt>
        </cx:lvl>
      </cx:numDim>
    </cx:data>
    <cx:data id="1">
      <cx:strDim type="cat">
        <cx:f>Sheet1!$A$2:$A$13</cx:f>
        <cx:lvl ptCount="12">
          <cx:pt idx="0">City Council</cx:pt>
          <cx:pt idx="1">City Clerk</cx:pt>
          <cx:pt idx="2">City Manager Office</cx:pt>
          <cx:pt idx="3">Finance/Administration</cx:pt>
          <cx:pt idx="4">Legal</cx:pt>
          <cx:pt idx="5">HR</cx:pt>
          <cx:pt idx="6">Non Dept: Transfers</cx:pt>
          <cx:pt idx="7">Public Safety</cx:pt>
          <cx:pt idx="8">Public Works - Engineering</cx:pt>
          <cx:pt idx="9">Community Development</cx:pt>
          <cx:pt idx="10">Development Services</cx:pt>
          <cx:pt idx="11">Public Works Parks &amp; Facilities</cx:pt>
        </cx:lvl>
      </cx:strDim>
      <cx:numDim type="size">
        <cx:f>Sheet1!$C$2:$C$13</cx:f>
        <cx:lvl ptCount="12" formatCode="General">
          <cx:pt idx="0">0.01</cx:pt>
          <cx:pt idx="1">0.029999999999999999</cx:pt>
          <cx:pt idx="2">0.12</cx:pt>
          <cx:pt idx="3">0.080000000000000002</cx:pt>
          <cx:pt idx="4">0.02</cx:pt>
          <cx:pt idx="5">0.02</cx:pt>
          <cx:pt idx="6">0.059999999999999998</cx:pt>
          <cx:pt idx="7">0.31746031746031744</cx:pt>
          <cx:pt idx="8">0.050000000000000003</cx:pt>
          <cx:pt idx="9">0.059999999999999998</cx:pt>
          <cx:pt idx="10">0.11</cx:pt>
          <cx:pt idx="11">0.12</cx:pt>
        </cx:lvl>
      </cx:numDim>
    </cx:data>
  </cx:chartData>
  <cx:chart>
    <cx:plotArea>
      <cx:plotAreaRegion>
        <cx:series layoutId="treemap" uniqueId="{B5180092-A7E1-4159-AF59-3E8AC6EDE793}" formatIdx="0">
          <cx:tx>
            <cx:txData>
              <cx:f>Sheet1!$B$1</cx:f>
              <cx:v>Series1</cx:v>
            </cx:txData>
          </cx:tx>
          <cx:dataPt idx="0">
            <cx:spPr>
              <a:solidFill>
                <a:srgbClr val="A5C249">
                  <a:lumMod val="50000"/>
                </a:srgbClr>
              </a:solidFill>
            </cx:spPr>
          </cx:dataPt>
          <cx:dataPt idx="1">
            <cx:spPr>
              <a:solidFill>
                <a:srgbClr val="A5C249">
                  <a:lumMod val="50000"/>
                </a:srgbClr>
              </a:solidFill>
            </cx:spPr>
          </cx:dataPt>
          <cx:dataPt idx="2">
            <cx:spPr>
              <a:solidFill>
                <a:srgbClr val="A5C249">
                  <a:lumMod val="75000"/>
                </a:srgbClr>
              </a:solidFill>
            </cx:spPr>
          </cx:dataPt>
          <cx:dataPt idx="3">
            <cx:spPr>
              <a:solidFill>
                <a:srgbClr val="A5C249">
                  <a:lumMod val="75000"/>
                </a:srgbClr>
              </a:solidFill>
            </cx:spPr>
          </cx:dataPt>
          <cx:dataLabels pos="inEnd">
            <cx:visibility seriesName="0" categoryName="1" value="1"/>
            <cx:separator>, </cx:separator>
            <cx:dataLabel idx="11">
              <cx:visibility seriesName="0" categoryName="1" value="0"/>
              <cx:separator>, </cx:separator>
            </cx:dataLabel>
          </cx:dataLabels>
          <cx:dataId val="0"/>
          <cx:layoutPr>
            <cx:parentLabelLayout val="overlapping"/>
          </cx:layoutPr>
        </cx:series>
        <cx:series layoutId="treemap" hidden="1" uniqueId="{83CB48D5-3FA1-4723-9474-B033EC99C2F8}" formatIdx="1">
          <cx:tx>
            <cx:txData>
              <cx:f>Sheet1!$C$1</cx:f>
              <cx:v>Series2</cx:v>
            </cx:txData>
          </cx:tx>
          <cx:dataLabels pos="inEnd">
            <cx:visibility seriesName="0" categoryName="1" value="0"/>
          </cx:dataLabels>
          <cx:dataId val="1"/>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Sheet1!$A$2:$A$11</cx:f>
        <cx:lvl ptCount="10">
          <cx:pt idx="0">Property Taxes</cx:pt>
          <cx:pt idx="1">Sales Taxes</cx:pt>
          <cx:pt idx="2">Utility Taxes -electric/gas/teleph/cell/cable</cx:pt>
          <cx:pt idx="3">Franchise – water, sewer, cable</cx:pt>
          <cx:pt idx="4">Intergovernmental </cx:pt>
          <cx:pt idx="5">Charges for Services</cx:pt>
          <cx:pt idx="6">Other licenses &amp; Building permits</cx:pt>
          <cx:pt idx="7">Miscellaneous (investment/rents/other)</cx:pt>
          <cx:pt idx="8">Other taxes</cx:pt>
          <cx:pt idx="9">Overhead reimbursement </cx:pt>
        </cx:lvl>
      </cx:strDim>
      <cx:numDim type="size">
        <cx:f>Sheet1!$B$2:$B$11</cx:f>
        <cx:lvl ptCount="10" formatCode="_(* #,##0_);_(* \(#,##0\);_(* &quot;-&quot;??_);_(@_)">
          <cx:pt idx="0">11500000</cx:pt>
          <cx:pt idx="1">8900000</cx:pt>
          <cx:pt idx="2">3900000</cx:pt>
          <cx:pt idx="3">1800000</cx:pt>
          <cx:pt idx="4">1400000</cx:pt>
          <cx:pt idx="5">1300000</cx:pt>
          <cx:pt idx="6">1100000</cx:pt>
          <cx:pt idx="7">400000</cx:pt>
          <cx:pt idx="8">300000</cx:pt>
          <cx:pt idx="9">1500000</cx:pt>
        </cx:lvl>
      </cx:numDim>
    </cx:data>
  </cx:chartData>
  <cx:chart>
    <cx:plotArea>
      <cx:plotAreaRegion>
        <cx:series layoutId="treemap" uniqueId="{CDFA6ED5-BB48-4699-8727-2BF29AC05593}">
          <cx:tx>
            <cx:txData>
              <cx:f>Sheet1!$B$1</cx:f>
              <cx:v>Series1</cx:v>
            </cx:txData>
          </cx:tx>
          <cx:dataPt idx="6">
            <cx:spPr>
              <a:solidFill>
                <a:srgbClr val="0F6FC6">
                  <a:lumMod val="60000"/>
                  <a:lumOff val="40000"/>
                </a:srgbClr>
              </a:solidFill>
            </cx:spPr>
          </cx:dataPt>
          <cx:dataPt idx="7">
            <cx:spPr>
              <a:solidFill>
                <a:srgbClr val="DBEFF9">
                  <a:lumMod val="25000"/>
                </a:srgbClr>
              </a:solidFill>
            </cx:spPr>
          </cx:dataPt>
          <cx:dataPt idx="8">
            <cx:spPr>
              <a:solidFill>
                <a:srgbClr val="17406D">
                  <a:lumMod val="75000"/>
                </a:srgbClr>
              </a:solidFill>
            </cx:spPr>
          </cx:dataPt>
          <cx:dataPt idx="9">
            <cx:spPr>
              <a:solidFill>
                <a:srgbClr val="17406D">
                  <a:lumMod val="60000"/>
                  <a:lumOff val="40000"/>
                </a:srgbClr>
              </a:solidFill>
            </cx:spPr>
          </cx:dataPt>
          <cx:dataLabels>
            <cx:visibility seriesName="0" categoryName="1" value="1"/>
            <cx:separator>, </cx:separator>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DE785-FE4C-42AD-9CFF-F51ADA1A7040}"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63936-7CA2-4D31-B611-BBAFBAD5A99B}" type="slidenum">
              <a:rPr lang="en-US" smtClean="0"/>
              <a:t>‹#›</a:t>
            </a:fld>
            <a:endParaRPr lang="en-US"/>
          </a:p>
        </p:txBody>
      </p:sp>
    </p:spTree>
    <p:extLst>
      <p:ext uri="{BB962C8B-B14F-4D97-AF65-F5344CB8AC3E}">
        <p14:creationId xmlns:p14="http://schemas.microsoft.com/office/powerpoint/2010/main" val="382751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463936-7CA2-4D31-B611-BBAFBAD5A99B}" type="slidenum">
              <a:rPr lang="en-US" smtClean="0"/>
              <a:t>1</a:t>
            </a:fld>
            <a:endParaRPr lang="en-US"/>
          </a:p>
        </p:txBody>
      </p:sp>
    </p:spTree>
    <p:extLst>
      <p:ext uri="{BB962C8B-B14F-4D97-AF65-F5344CB8AC3E}">
        <p14:creationId xmlns:p14="http://schemas.microsoft.com/office/powerpoint/2010/main" val="176562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Slides presented by Edouard</a:t>
            </a:r>
          </a:p>
        </p:txBody>
      </p:sp>
      <p:sp>
        <p:nvSpPr>
          <p:cNvPr id="4" name="Slide Number Placeholder 3"/>
          <p:cNvSpPr>
            <a:spLocks noGrp="1"/>
          </p:cNvSpPr>
          <p:nvPr>
            <p:ph type="sldNum" sz="quarter" idx="5"/>
          </p:nvPr>
        </p:nvSpPr>
        <p:spPr/>
        <p:txBody>
          <a:bodyPr/>
          <a:lstStyle/>
          <a:p>
            <a:fld id="{92463936-7CA2-4D31-B611-BBAFBAD5A99B}" type="slidenum">
              <a:rPr lang="en-US" smtClean="0"/>
              <a:t>2</a:t>
            </a:fld>
            <a:endParaRPr lang="en-US"/>
          </a:p>
        </p:txBody>
      </p:sp>
    </p:spTree>
    <p:extLst>
      <p:ext uri="{BB962C8B-B14F-4D97-AF65-F5344CB8AC3E}">
        <p14:creationId xmlns:p14="http://schemas.microsoft.com/office/powerpoint/2010/main" val="387421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Hand over to Katrina</a:t>
            </a:r>
          </a:p>
        </p:txBody>
      </p:sp>
      <p:sp>
        <p:nvSpPr>
          <p:cNvPr id="4" name="Slide Number Placeholder 3"/>
          <p:cNvSpPr>
            <a:spLocks noGrp="1"/>
          </p:cNvSpPr>
          <p:nvPr>
            <p:ph type="sldNum" sz="quarter" idx="5"/>
          </p:nvPr>
        </p:nvSpPr>
        <p:spPr/>
        <p:txBody>
          <a:bodyPr/>
          <a:lstStyle/>
          <a:p>
            <a:fld id="{92463936-7CA2-4D31-B611-BBAFBAD5A99B}" type="slidenum">
              <a:rPr lang="en-US" smtClean="0"/>
              <a:t>9</a:t>
            </a:fld>
            <a:endParaRPr lang="en-US"/>
          </a:p>
        </p:txBody>
      </p:sp>
    </p:spTree>
    <p:extLst>
      <p:ext uri="{BB962C8B-B14F-4D97-AF65-F5344CB8AC3E}">
        <p14:creationId xmlns:p14="http://schemas.microsoft.com/office/powerpoint/2010/main" val="401523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 over to Holly</a:t>
            </a:r>
          </a:p>
          <a:p>
            <a:endParaRPr lang="en-US" dirty="0"/>
          </a:p>
        </p:txBody>
      </p:sp>
      <p:sp>
        <p:nvSpPr>
          <p:cNvPr id="4" name="Slide Number Placeholder 3"/>
          <p:cNvSpPr>
            <a:spLocks noGrp="1"/>
          </p:cNvSpPr>
          <p:nvPr>
            <p:ph type="sldNum" sz="quarter" idx="5"/>
          </p:nvPr>
        </p:nvSpPr>
        <p:spPr/>
        <p:txBody>
          <a:bodyPr/>
          <a:lstStyle/>
          <a:p>
            <a:fld id="{92463936-7CA2-4D31-B611-BBAFBAD5A99B}" type="slidenum">
              <a:rPr lang="en-US" smtClean="0"/>
              <a:t>16</a:t>
            </a:fld>
            <a:endParaRPr lang="en-US"/>
          </a:p>
        </p:txBody>
      </p:sp>
    </p:spTree>
    <p:extLst>
      <p:ext uri="{BB962C8B-B14F-4D97-AF65-F5344CB8AC3E}">
        <p14:creationId xmlns:p14="http://schemas.microsoft.com/office/powerpoint/2010/main" val="317281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10">
            <a:extLst>
              <a:ext uri="{FF2B5EF4-FFF2-40B4-BE49-F238E27FC236}">
                <a16:creationId xmlns:a16="http://schemas.microsoft.com/office/drawing/2014/main" id="{B809B801-BC31-D404-2482-C3E909DF89D4}"/>
              </a:ext>
            </a:extLst>
          </p:cNvPr>
          <p:cNvSpPr>
            <a:spLocks/>
          </p:cNvSpPr>
          <p:nvPr userDrawn="1"/>
        </p:nvSpPr>
        <p:spPr bwMode="auto">
          <a:xfrm>
            <a:off x="0" y="0"/>
            <a:ext cx="12192000" cy="5404934"/>
          </a:xfrm>
          <a:custGeom>
            <a:avLst/>
            <a:gdLst>
              <a:gd name="T0" fmla="*/ 0 w 720"/>
              <a:gd name="T1" fmla="*/ 0 h 700"/>
              <a:gd name="T2" fmla="*/ 0 w 720"/>
              <a:gd name="T3" fmla="*/ 644 h 700"/>
              <a:gd name="T4" fmla="*/ 113 w 720"/>
              <a:gd name="T5" fmla="*/ 665 h 700"/>
              <a:gd name="T6" fmla="*/ 720 w 720"/>
              <a:gd name="T7" fmla="*/ 644 h 700"/>
              <a:gd name="T8" fmla="*/ 720 w 720"/>
              <a:gd name="T9" fmla="*/ 617 h 700"/>
              <a:gd name="T10" fmla="*/ 720 w 720"/>
              <a:gd name="T11" fmla="*/ 0 h 700"/>
              <a:gd name="T12" fmla="*/ 0 w 720"/>
              <a:gd name="T13" fmla="*/ 0 h 700"/>
            </a:gdLst>
            <a:ahLst/>
            <a:cxnLst>
              <a:cxn ang="0">
                <a:pos x="T0" y="T1"/>
              </a:cxn>
              <a:cxn ang="0">
                <a:pos x="T2" y="T3"/>
              </a:cxn>
              <a:cxn ang="0">
                <a:pos x="T4" y="T5"/>
              </a:cxn>
              <a:cxn ang="0">
                <a:pos x="T6" y="T7"/>
              </a:cxn>
              <a:cxn ang="0">
                <a:pos x="T8" y="T9"/>
              </a:cxn>
              <a:cxn ang="0">
                <a:pos x="T10" y="T11"/>
              </a:cxn>
              <a:cxn ang="0">
                <a:pos x="T12" y="T13"/>
              </a:cxn>
            </a:cxnLst>
            <a:rect l="0" t="0" r="r" b="b"/>
            <a:pathLst>
              <a:path w="720" h="700">
                <a:moveTo>
                  <a:pt x="0" y="0"/>
                </a:moveTo>
                <a:cubicBezTo>
                  <a:pt x="0" y="644"/>
                  <a:pt x="0" y="644"/>
                  <a:pt x="0" y="644"/>
                </a:cubicBezTo>
                <a:cubicBezTo>
                  <a:pt x="23" y="650"/>
                  <a:pt x="62" y="658"/>
                  <a:pt x="113" y="665"/>
                </a:cubicBezTo>
                <a:cubicBezTo>
                  <a:pt x="250" y="685"/>
                  <a:pt x="476" y="700"/>
                  <a:pt x="720" y="644"/>
                </a:cubicBezTo>
                <a:cubicBezTo>
                  <a:pt x="720" y="617"/>
                  <a:pt x="720" y="617"/>
                  <a:pt x="720" y="617"/>
                </a:cubicBezTo>
                <a:cubicBezTo>
                  <a:pt x="720" y="0"/>
                  <a:pt x="720" y="0"/>
                  <a:pt x="720" y="0"/>
                </a:cubicBezTo>
                <a:cubicBezTo>
                  <a:pt x="0" y="0"/>
                  <a:pt x="0" y="0"/>
                  <a:pt x="0" y="0"/>
                </a:cubicBezTo>
              </a:path>
            </a:pathLst>
          </a:custGeom>
          <a:solidFill>
            <a:schemeClr val="tx2">
              <a:lumMod val="75000"/>
            </a:schemeClr>
          </a:solidFill>
          <a:ln>
            <a:noFill/>
          </a:ln>
          <a:effectLst>
            <a:innerShdw blurRad="114300">
              <a:prstClr val="black"/>
            </a:innerShdw>
          </a:effectLst>
        </p:spPr>
        <p:style>
          <a:lnRef idx="0">
            <a:scrgbClr r="0" g="0" b="0"/>
          </a:lnRef>
          <a:fillRef idx="1003">
            <a:schemeClr val="dk2"/>
          </a:fillRef>
          <a:effectRef idx="0">
            <a:scrgbClr r="0" g="0" b="0"/>
          </a:effectRef>
          <a:fontRef idx="major"/>
        </p:style>
        <p:txBody>
          <a:bodyPr rot="0" vert="horz" wrap="square" lIns="914400" tIns="1097280" rIns="1097280" bIns="1097280" anchor="b" anchorCtr="0" upright="1">
            <a:noAutofit/>
          </a:bodyPr>
          <a:lstStyle/>
          <a:p>
            <a:pPr marL="0" marR="0">
              <a:lnSpc>
                <a:spcPct val="107000"/>
              </a:lnSpc>
              <a:spcBef>
                <a:spcPts val="0"/>
              </a:spcBef>
              <a:spcAft>
                <a:spcPts val="0"/>
              </a:spcAft>
            </a:pPr>
            <a:endParaRPr lang="en-US" sz="1100" dirty="0">
              <a:effectLst/>
              <a:latin typeface="Roboto" panose="02000000000000000000" pitchFamily="2" charset="0"/>
              <a:ea typeface="Roboto" panose="02000000000000000000" pitchFamily="2" charset="0"/>
              <a:cs typeface="Roboto" panose="02000000000000000000" pitchFamily="2" charset="0"/>
            </a:endParaRPr>
          </a:p>
        </p:txBody>
      </p:sp>
      <p:sp>
        <p:nvSpPr>
          <p:cNvPr id="11" name="Title 1">
            <a:extLst>
              <a:ext uri="{FF2B5EF4-FFF2-40B4-BE49-F238E27FC236}">
                <a16:creationId xmlns:a16="http://schemas.microsoft.com/office/drawing/2014/main" id="{E1A95B17-C439-6048-5BAC-DED18944B7A3}"/>
              </a:ext>
            </a:extLst>
          </p:cNvPr>
          <p:cNvSpPr>
            <a:spLocks noGrp="1"/>
          </p:cNvSpPr>
          <p:nvPr>
            <p:ph type="ctrTitle"/>
          </p:nvPr>
        </p:nvSpPr>
        <p:spPr>
          <a:xfrm>
            <a:off x="621196" y="2467155"/>
            <a:ext cx="10949608" cy="879497"/>
          </a:xfrm>
        </p:spPr>
        <p:txBody>
          <a:bodyPr anchor="b">
            <a:normAutofit/>
          </a:bodyPr>
          <a:lstStyle>
            <a:lvl1pPr algn="l">
              <a:defRPr sz="5000">
                <a:solidFill>
                  <a:schemeClr val="bg1"/>
                </a:solidFill>
              </a:defRPr>
            </a:lvl1pPr>
          </a:lstStyle>
          <a:p>
            <a:r>
              <a:rPr lang="en-US"/>
              <a:t>Click to edit Master title style</a:t>
            </a:r>
          </a:p>
        </p:txBody>
      </p:sp>
      <p:sp>
        <p:nvSpPr>
          <p:cNvPr id="15" name="Subtitle 2">
            <a:extLst>
              <a:ext uri="{FF2B5EF4-FFF2-40B4-BE49-F238E27FC236}">
                <a16:creationId xmlns:a16="http://schemas.microsoft.com/office/drawing/2014/main" id="{3AD01873-B12C-32A1-7968-D443EEABAEFA}"/>
              </a:ext>
            </a:extLst>
          </p:cNvPr>
          <p:cNvSpPr>
            <a:spLocks noGrp="1"/>
          </p:cNvSpPr>
          <p:nvPr>
            <p:ph type="subTitle" idx="1"/>
          </p:nvPr>
        </p:nvSpPr>
        <p:spPr>
          <a:xfrm>
            <a:off x="621196" y="4378303"/>
            <a:ext cx="10046804" cy="456448"/>
          </a:xfrm>
        </p:spPr>
        <p:txBody>
          <a:bodyPr>
            <a:normAutofit/>
          </a:bodyPr>
          <a:lstStyle>
            <a:lvl1pPr marL="0" indent="0" algn="l">
              <a:buNone/>
              <a:defRPr sz="25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Text Placeholder 20">
            <a:extLst>
              <a:ext uri="{FF2B5EF4-FFF2-40B4-BE49-F238E27FC236}">
                <a16:creationId xmlns:a16="http://schemas.microsoft.com/office/drawing/2014/main" id="{E642C85E-B4AF-957C-B64C-1CAE48FE9A00}"/>
              </a:ext>
            </a:extLst>
          </p:cNvPr>
          <p:cNvSpPr>
            <a:spLocks noGrp="1"/>
          </p:cNvSpPr>
          <p:nvPr>
            <p:ph type="body" sz="quarter" idx="10" hasCustomPrompt="1"/>
          </p:nvPr>
        </p:nvSpPr>
        <p:spPr>
          <a:xfrm>
            <a:off x="621195" y="1298870"/>
            <a:ext cx="7355409" cy="614962"/>
          </a:xfrm>
        </p:spPr>
        <p:txBody>
          <a:bodyPr>
            <a:noAutofit/>
          </a:bodyPr>
          <a:lstStyle>
            <a:lvl1pPr marL="0" indent="0">
              <a:buNone/>
              <a:defRPr sz="3500">
                <a:solidFill>
                  <a:schemeClr val="bg1"/>
                </a:solidFill>
              </a:defRPr>
            </a:lvl1pPr>
            <a:lvl2pPr>
              <a:defRPr sz="3500">
                <a:solidFill>
                  <a:schemeClr val="bg1"/>
                </a:solidFill>
              </a:defRPr>
            </a:lvl2pPr>
            <a:lvl3pPr>
              <a:defRPr sz="3500">
                <a:solidFill>
                  <a:schemeClr val="bg1"/>
                </a:solidFill>
              </a:defRPr>
            </a:lvl3pPr>
            <a:lvl4pPr>
              <a:defRPr sz="3500">
                <a:solidFill>
                  <a:schemeClr val="bg1"/>
                </a:solidFill>
              </a:defRPr>
            </a:lvl4pPr>
            <a:lvl5pPr>
              <a:defRPr sz="3500">
                <a:solidFill>
                  <a:schemeClr val="bg1"/>
                </a:solidFill>
              </a:defRPr>
            </a:lvl5pPr>
          </a:lstStyle>
          <a:p>
            <a:pPr lvl="0"/>
            <a:r>
              <a:rPr lang="en-US" dirty="0"/>
              <a:t>Department title</a:t>
            </a:r>
          </a:p>
        </p:txBody>
      </p:sp>
      <p:sp>
        <p:nvSpPr>
          <p:cNvPr id="16" name="Rectangle 15">
            <a:extLst>
              <a:ext uri="{FF2B5EF4-FFF2-40B4-BE49-F238E27FC236}">
                <a16:creationId xmlns:a16="http://schemas.microsoft.com/office/drawing/2014/main" id="{20824557-407E-8E06-E557-503EE7804329}"/>
              </a:ext>
            </a:extLst>
          </p:cNvPr>
          <p:cNvSpPr/>
          <p:nvPr userDrawn="1"/>
        </p:nvSpPr>
        <p:spPr>
          <a:xfrm>
            <a:off x="621196" y="700266"/>
            <a:ext cx="6096000" cy="636777"/>
          </a:xfrm>
          <a:prstGeom prst="rect">
            <a:avLst/>
          </a:prstGeom>
        </p:spPr>
        <p:txBody>
          <a:bodyPr>
            <a:spAutoFit/>
          </a:bodyPr>
          <a:lstStyle/>
          <a:p>
            <a:pPr>
              <a:lnSpc>
                <a:spcPct val="107000"/>
              </a:lnSpc>
            </a:pPr>
            <a:r>
              <a:rPr lang="en-US" sz="3500" b="1" dirty="0">
                <a:solidFill>
                  <a:srgbClr val="FFFFFF"/>
                </a:solidFill>
                <a:latin typeface="Roboto" panose="02000000000000000000" pitchFamily="2" charset="0"/>
                <a:ea typeface="Roboto" panose="02000000000000000000" pitchFamily="2" charset="0"/>
                <a:cs typeface="Roboto" panose="02000000000000000000" pitchFamily="2" charset="0"/>
              </a:rPr>
              <a:t>CITY OF KENMORE</a:t>
            </a:r>
            <a:endParaRPr lang="en-US" sz="3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1789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normAutofit/>
          </a:bodyPr>
          <a:lstStyle>
            <a:lvl1pPr>
              <a:defRPr sz="2400"/>
            </a:lvl1pPr>
            <a:lvl2pPr>
              <a:defRPr sz="2000"/>
            </a:lvl2pPr>
            <a:lvl3pPr marL="914400" indent="0">
              <a:buNone/>
              <a:defRPr/>
            </a:lvl3pPr>
          </a:lstStyle>
          <a:p>
            <a:pPr lvl="0"/>
            <a:r>
              <a:rPr lang="en-US" dirty="0"/>
              <a:t>Edit Master text styles</a:t>
            </a:r>
          </a:p>
          <a:p>
            <a:pPr lvl="1"/>
            <a:r>
              <a:rPr lang="en-US" dirty="0"/>
              <a:t>Second level</a:t>
            </a:r>
          </a:p>
        </p:txBody>
      </p:sp>
      <p:sp>
        <p:nvSpPr>
          <p:cNvPr id="7" name="Title 1">
            <a:extLst>
              <a:ext uri="{FF2B5EF4-FFF2-40B4-BE49-F238E27FC236}">
                <a16:creationId xmlns:a16="http://schemas.microsoft.com/office/drawing/2014/main" id="{B0C22069-F289-234E-6AAC-AE57456FB4DF}"/>
              </a:ext>
            </a:extLst>
          </p:cNvPr>
          <p:cNvSpPr>
            <a:spLocks noGrp="1"/>
          </p:cNvSpPr>
          <p:nvPr>
            <p:ph type="title"/>
          </p:nvPr>
        </p:nvSpPr>
        <p:spPr>
          <a:xfrm>
            <a:off x="838200" y="569343"/>
            <a:ext cx="10515600" cy="629729"/>
          </a:xfrm>
        </p:spPr>
        <p:txBody>
          <a:bodyPr/>
          <a:lstStyle/>
          <a:p>
            <a:r>
              <a:rPr lang="en-US"/>
              <a:t>Click to edit Master title style</a:t>
            </a:r>
          </a:p>
        </p:txBody>
      </p:sp>
      <p:sp>
        <p:nvSpPr>
          <p:cNvPr id="8" name="Text Placeholder 7">
            <a:extLst>
              <a:ext uri="{FF2B5EF4-FFF2-40B4-BE49-F238E27FC236}">
                <a16:creationId xmlns:a16="http://schemas.microsoft.com/office/drawing/2014/main" id="{85D8CCA7-C85F-DA0E-F723-5FB8F9CC07B9}"/>
              </a:ext>
            </a:extLst>
          </p:cNvPr>
          <p:cNvSpPr>
            <a:spLocks noGrp="1"/>
          </p:cNvSpPr>
          <p:nvPr>
            <p:ph type="body" sz="quarter" idx="10"/>
          </p:nvPr>
        </p:nvSpPr>
        <p:spPr>
          <a:xfrm>
            <a:off x="838201" y="1203623"/>
            <a:ext cx="10515600" cy="560717"/>
          </a:xfrm>
        </p:spPr>
        <p:txBody>
          <a:bodyPr>
            <a:noAutofit/>
          </a:bodyPr>
          <a:lstStyle>
            <a:lvl1pPr marL="0" indent="0">
              <a:buNone/>
              <a:defRPr sz="3500" b="1">
                <a:solidFill>
                  <a:schemeClr val="tx2">
                    <a:lumMod val="75000"/>
                  </a:schemeClr>
                </a:solidFill>
              </a:defRPr>
            </a:lvl1pPr>
            <a:lvl2pPr>
              <a:defRPr sz="3500"/>
            </a:lvl2pPr>
            <a:lvl3pPr>
              <a:defRPr sz="3500"/>
            </a:lvl3pPr>
            <a:lvl4pPr>
              <a:defRPr sz="3500"/>
            </a:lvl4pPr>
            <a:lvl5pPr>
              <a:defRPr sz="3500"/>
            </a:lvl5pPr>
          </a:lstStyle>
          <a:p>
            <a:pPr lvl="0"/>
            <a:r>
              <a:rPr lang="en-US" dirty="0"/>
              <a:t>Click to edit Master text styles</a:t>
            </a:r>
          </a:p>
        </p:txBody>
      </p:sp>
      <p:sp>
        <p:nvSpPr>
          <p:cNvPr id="10" name="Slide Number Placeholder 5">
            <a:extLst>
              <a:ext uri="{FF2B5EF4-FFF2-40B4-BE49-F238E27FC236}">
                <a16:creationId xmlns:a16="http://schemas.microsoft.com/office/drawing/2014/main" id="{07300A50-13B1-4946-CAE0-D4B3BE94C786}"/>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dirty="0"/>
          </a:p>
        </p:txBody>
      </p:sp>
    </p:spTree>
    <p:extLst>
      <p:ext uri="{BB962C8B-B14F-4D97-AF65-F5344CB8AC3E}">
        <p14:creationId xmlns:p14="http://schemas.microsoft.com/office/powerpoint/2010/main" val="11618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58400" y="561975"/>
            <a:ext cx="1295400" cy="5614988"/>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838200" y="561973"/>
            <a:ext cx="7734300" cy="5614989"/>
          </a:xfrm>
        </p:spPr>
        <p:txBody>
          <a:bodyPr vert="eaVert">
            <a:normAutofit/>
          </a:bodyPr>
          <a:lstStyle>
            <a:lvl1pPr>
              <a:defRPr sz="2400"/>
            </a:lvl1pPr>
            <a:lvl2pPr>
              <a:defRPr sz="2000"/>
            </a:lvl2pPr>
            <a:lvl3pPr marL="914400" indent="0">
              <a:buNone/>
              <a:defRPr/>
            </a:lvl3pPr>
          </a:lstStyle>
          <a:p>
            <a:pPr lvl="0"/>
            <a:r>
              <a:rPr lang="en-US" dirty="0"/>
              <a:t>Edit Master text styles</a:t>
            </a:r>
          </a:p>
          <a:p>
            <a:pPr lvl="1"/>
            <a:r>
              <a:rPr lang="en-US" dirty="0"/>
              <a:t>Second level</a:t>
            </a:r>
          </a:p>
        </p:txBody>
      </p:sp>
      <p:sp>
        <p:nvSpPr>
          <p:cNvPr id="9" name="Text Placeholder 8">
            <a:extLst>
              <a:ext uri="{FF2B5EF4-FFF2-40B4-BE49-F238E27FC236}">
                <a16:creationId xmlns:a16="http://schemas.microsoft.com/office/drawing/2014/main" id="{F7CAEB60-F5A3-5CEA-C206-0FCC8F1B1E99}"/>
              </a:ext>
            </a:extLst>
          </p:cNvPr>
          <p:cNvSpPr>
            <a:spLocks noGrp="1"/>
          </p:cNvSpPr>
          <p:nvPr>
            <p:ph type="body" sz="quarter" idx="10"/>
          </p:nvPr>
        </p:nvSpPr>
        <p:spPr>
          <a:xfrm rot="5400000">
            <a:off x="6793706" y="2912269"/>
            <a:ext cx="5614988" cy="914400"/>
          </a:xfrm>
        </p:spPr>
        <p:txBody>
          <a:bodyPr>
            <a:noAutofit/>
          </a:bodyPr>
          <a:lstStyle>
            <a:lvl1pPr marL="0" indent="0">
              <a:buNone/>
              <a:defRPr sz="3500" b="1">
                <a:solidFill>
                  <a:schemeClr val="tx2">
                    <a:lumMod val="75000"/>
                  </a:schemeClr>
                </a:solidFill>
              </a:defRPr>
            </a:lvl1pPr>
            <a:lvl2pPr marL="457200" indent="0">
              <a:buNone/>
              <a:defRPr sz="3500" b="1">
                <a:solidFill>
                  <a:schemeClr val="tx2">
                    <a:lumMod val="75000"/>
                  </a:schemeClr>
                </a:solidFill>
              </a:defRPr>
            </a:lvl2pPr>
            <a:lvl3pPr>
              <a:defRPr sz="3500" b="1">
                <a:solidFill>
                  <a:schemeClr val="tx2">
                    <a:lumMod val="75000"/>
                  </a:schemeClr>
                </a:solidFill>
              </a:defRPr>
            </a:lvl3pPr>
            <a:lvl4pPr>
              <a:defRPr sz="3500" b="1">
                <a:solidFill>
                  <a:schemeClr val="tx2">
                    <a:lumMod val="75000"/>
                  </a:schemeClr>
                </a:solidFill>
              </a:defRPr>
            </a:lvl4pPr>
            <a:lvl5pPr>
              <a:defRPr sz="3500" b="1">
                <a:solidFill>
                  <a:schemeClr val="tx2">
                    <a:lumMod val="75000"/>
                  </a:schemeClr>
                </a:solidFill>
              </a:defRPr>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55BE6D13-6E05-0B34-A18B-ECBEA10C286F}"/>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dirty="0"/>
          </a:p>
        </p:txBody>
      </p:sp>
    </p:spTree>
    <p:extLst>
      <p:ext uri="{BB962C8B-B14F-4D97-AF65-F5344CB8AC3E}">
        <p14:creationId xmlns:p14="http://schemas.microsoft.com/office/powerpoint/2010/main" val="394746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69343"/>
            <a:ext cx="10515600" cy="629729"/>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A01E82BD-12FF-6815-D7CC-D63C57642957}"/>
              </a:ext>
            </a:extLst>
          </p:cNvPr>
          <p:cNvSpPr>
            <a:spLocks noGrp="1"/>
          </p:cNvSpPr>
          <p:nvPr>
            <p:ph type="body" sz="quarter" idx="10"/>
          </p:nvPr>
        </p:nvSpPr>
        <p:spPr>
          <a:xfrm>
            <a:off x="838201" y="1203623"/>
            <a:ext cx="10515600" cy="560717"/>
          </a:xfrm>
        </p:spPr>
        <p:txBody>
          <a:bodyPr>
            <a:noAutofit/>
          </a:bodyPr>
          <a:lstStyle>
            <a:lvl1pPr marL="0" indent="0">
              <a:buNone/>
              <a:defRPr sz="3500" b="1">
                <a:solidFill>
                  <a:schemeClr val="tx2">
                    <a:lumMod val="75000"/>
                  </a:schemeClr>
                </a:solidFill>
              </a:defRPr>
            </a:lvl1pPr>
            <a:lvl2pPr>
              <a:defRPr sz="3500"/>
            </a:lvl2pPr>
            <a:lvl3pPr>
              <a:defRPr sz="3500"/>
            </a:lvl3pPr>
            <a:lvl4pPr>
              <a:defRPr sz="3500"/>
            </a:lvl4pPr>
            <a:lvl5pPr>
              <a:defRPr sz="3500"/>
            </a:lvl5pPr>
          </a:lstStyle>
          <a:p>
            <a:pPr lvl="0"/>
            <a:r>
              <a:rPr lang="en-US" dirty="0"/>
              <a:t>Click to edit Master text styles</a:t>
            </a:r>
          </a:p>
        </p:txBody>
      </p:sp>
      <p:sp>
        <p:nvSpPr>
          <p:cNvPr id="11" name="Slide Number Placeholder 5">
            <a:extLst>
              <a:ext uri="{FF2B5EF4-FFF2-40B4-BE49-F238E27FC236}">
                <a16:creationId xmlns:a16="http://schemas.microsoft.com/office/drawing/2014/main" id="{E879D9FF-978C-DFD8-5A40-6460DB6F4127}"/>
              </a:ext>
            </a:extLst>
          </p:cNvPr>
          <p:cNvSpPr>
            <a:spLocks noGrp="1"/>
          </p:cNvSpPr>
          <p:nvPr>
            <p:ph type="sldNum" sz="quarter" idx="12"/>
          </p:nvPr>
        </p:nvSpPr>
        <p:spPr>
          <a:xfrm>
            <a:off x="8610600" y="6356350"/>
            <a:ext cx="1924050" cy="365125"/>
          </a:xfrm>
          <a:prstGeom prst="rect">
            <a:avLst/>
          </a:prstGeom>
        </p:spPr>
        <p:txBody>
          <a:bodyPr anchor="ctr"/>
          <a:lstStyle>
            <a:lvl1pPr algn="r">
              <a:defRPr sz="1400" b="0">
                <a:solidFill>
                  <a:schemeClr val="tx1">
                    <a:lumMod val="50000"/>
                    <a:lumOff val="50000"/>
                  </a:schemeClr>
                </a:solidFill>
              </a:defRPr>
            </a:lvl1pPr>
          </a:lstStyle>
          <a:p>
            <a:fld id="{F87AA4F1-D551-48EB-A985-C15CB145C9AE}" type="slidenum">
              <a:rPr lang="en-US" smtClean="0"/>
              <a:pPr/>
              <a:t>‹#›</a:t>
            </a:fld>
            <a:endParaRPr lang="en-US"/>
          </a:p>
        </p:txBody>
      </p:sp>
    </p:spTree>
    <p:extLst>
      <p:ext uri="{BB962C8B-B14F-4D97-AF65-F5344CB8AC3E}">
        <p14:creationId xmlns:p14="http://schemas.microsoft.com/office/powerpoint/2010/main" val="302486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A273911E-A6B5-8696-C773-87FBC2676913}"/>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a:p>
        </p:txBody>
      </p:sp>
    </p:spTree>
    <p:extLst>
      <p:ext uri="{BB962C8B-B14F-4D97-AF65-F5344CB8AC3E}">
        <p14:creationId xmlns:p14="http://schemas.microsoft.com/office/powerpoint/2010/main" val="160682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normAutofit/>
          </a:bodyPr>
          <a:lstStyle>
            <a:lvl1pPr>
              <a:defRPr sz="2400"/>
            </a:lvl1pPr>
            <a:lvl2pPr>
              <a:defRPr sz="2000"/>
            </a:lvl2pPr>
            <a:lvl3pPr>
              <a:defRPr sz="2400"/>
            </a:lvl3pPr>
            <a:lvl4pPr>
              <a:defRPr sz="2400"/>
            </a:lvl4pPr>
            <a:lvl5pPr>
              <a:defRPr sz="2400"/>
            </a:lvl5p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6172200" y="1825625"/>
            <a:ext cx="5181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Second level</a:t>
            </a:r>
          </a:p>
        </p:txBody>
      </p:sp>
      <p:sp>
        <p:nvSpPr>
          <p:cNvPr id="8" name="Title 1">
            <a:extLst>
              <a:ext uri="{FF2B5EF4-FFF2-40B4-BE49-F238E27FC236}">
                <a16:creationId xmlns:a16="http://schemas.microsoft.com/office/drawing/2014/main" id="{222E0510-6267-DE9D-1F8D-4BFCE206ED15}"/>
              </a:ext>
            </a:extLst>
          </p:cNvPr>
          <p:cNvSpPr>
            <a:spLocks noGrp="1"/>
          </p:cNvSpPr>
          <p:nvPr>
            <p:ph type="title"/>
          </p:nvPr>
        </p:nvSpPr>
        <p:spPr>
          <a:xfrm>
            <a:off x="838200" y="569343"/>
            <a:ext cx="10515600" cy="629729"/>
          </a:xfrm>
        </p:spPr>
        <p:txBody>
          <a:bodyPr/>
          <a:lstStyle/>
          <a:p>
            <a:r>
              <a:rPr lang="en-US"/>
              <a:t>Click to edit Master title style</a:t>
            </a:r>
          </a:p>
        </p:txBody>
      </p:sp>
      <p:sp>
        <p:nvSpPr>
          <p:cNvPr id="9" name="Text Placeholder 7">
            <a:extLst>
              <a:ext uri="{FF2B5EF4-FFF2-40B4-BE49-F238E27FC236}">
                <a16:creationId xmlns:a16="http://schemas.microsoft.com/office/drawing/2014/main" id="{9EE3844E-FDCB-C5B7-85FF-BC000B87AC08}"/>
              </a:ext>
            </a:extLst>
          </p:cNvPr>
          <p:cNvSpPr>
            <a:spLocks noGrp="1"/>
          </p:cNvSpPr>
          <p:nvPr>
            <p:ph type="body" sz="quarter" idx="10"/>
          </p:nvPr>
        </p:nvSpPr>
        <p:spPr>
          <a:xfrm>
            <a:off x="838201" y="1203623"/>
            <a:ext cx="10515600" cy="560717"/>
          </a:xfrm>
        </p:spPr>
        <p:txBody>
          <a:bodyPr>
            <a:noAutofit/>
          </a:bodyPr>
          <a:lstStyle>
            <a:lvl1pPr marL="0" indent="0">
              <a:buNone/>
              <a:defRPr sz="3500" b="1">
                <a:solidFill>
                  <a:schemeClr val="tx2">
                    <a:lumMod val="75000"/>
                  </a:schemeClr>
                </a:solidFill>
              </a:defRPr>
            </a:lvl1pPr>
            <a:lvl2pPr>
              <a:defRPr sz="3500"/>
            </a:lvl2pPr>
            <a:lvl3pPr>
              <a:defRPr sz="3500"/>
            </a:lvl3pPr>
            <a:lvl4pPr>
              <a:defRPr sz="3500"/>
            </a:lvl4pPr>
            <a:lvl5pPr>
              <a:defRPr sz="3500"/>
            </a:lvl5pPr>
          </a:lstStyle>
          <a:p>
            <a:pPr lvl="0"/>
            <a:r>
              <a:rPr lang="en-US" dirty="0"/>
              <a:t>Click to edit Master text styles</a:t>
            </a:r>
          </a:p>
        </p:txBody>
      </p:sp>
      <p:sp>
        <p:nvSpPr>
          <p:cNvPr id="10" name="Slide Number Placeholder 5">
            <a:extLst>
              <a:ext uri="{FF2B5EF4-FFF2-40B4-BE49-F238E27FC236}">
                <a16:creationId xmlns:a16="http://schemas.microsoft.com/office/drawing/2014/main" id="{3D152BB0-4B05-5265-6226-A83D6F6B878D}"/>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a:p>
        </p:txBody>
      </p:sp>
    </p:spTree>
    <p:extLst>
      <p:ext uri="{BB962C8B-B14F-4D97-AF65-F5344CB8AC3E}">
        <p14:creationId xmlns:p14="http://schemas.microsoft.com/office/powerpoint/2010/main" val="316606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7764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839788" y="2619375"/>
            <a:ext cx="5157787" cy="3362325"/>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6172200" y="17764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172200" y="2619375"/>
            <a:ext cx="5183188" cy="3362325"/>
          </a:xfrm>
        </p:spPr>
        <p:txBody>
          <a:bodyPr/>
          <a:lstStyle/>
          <a:p>
            <a:pPr lvl="0"/>
            <a:r>
              <a:rPr lang="en-US" dirty="0"/>
              <a:t>Edit Master text styles</a:t>
            </a:r>
          </a:p>
          <a:p>
            <a:pPr lvl="1"/>
            <a:r>
              <a:rPr lang="en-US" dirty="0"/>
              <a:t>Second level</a:t>
            </a:r>
          </a:p>
        </p:txBody>
      </p:sp>
      <p:sp>
        <p:nvSpPr>
          <p:cNvPr id="10" name="Title 1">
            <a:extLst>
              <a:ext uri="{FF2B5EF4-FFF2-40B4-BE49-F238E27FC236}">
                <a16:creationId xmlns:a16="http://schemas.microsoft.com/office/drawing/2014/main" id="{271AE800-3B79-BEA0-5055-B76E7620E4FC}"/>
              </a:ext>
            </a:extLst>
          </p:cNvPr>
          <p:cNvSpPr>
            <a:spLocks noGrp="1"/>
          </p:cNvSpPr>
          <p:nvPr>
            <p:ph type="title"/>
          </p:nvPr>
        </p:nvSpPr>
        <p:spPr>
          <a:xfrm>
            <a:off x="838200" y="569343"/>
            <a:ext cx="10515600" cy="629729"/>
          </a:xfrm>
        </p:spPr>
        <p:txBody>
          <a:bodyPr/>
          <a:lstStyle/>
          <a:p>
            <a:r>
              <a:rPr lang="en-US"/>
              <a:t>Click to edit Master title style</a:t>
            </a:r>
          </a:p>
        </p:txBody>
      </p:sp>
      <p:sp>
        <p:nvSpPr>
          <p:cNvPr id="11" name="Text Placeholder 7">
            <a:extLst>
              <a:ext uri="{FF2B5EF4-FFF2-40B4-BE49-F238E27FC236}">
                <a16:creationId xmlns:a16="http://schemas.microsoft.com/office/drawing/2014/main" id="{3B470294-6F35-C24C-085E-22F903E14378}"/>
              </a:ext>
            </a:extLst>
          </p:cNvPr>
          <p:cNvSpPr>
            <a:spLocks noGrp="1"/>
          </p:cNvSpPr>
          <p:nvPr>
            <p:ph type="body" sz="quarter" idx="10"/>
          </p:nvPr>
        </p:nvSpPr>
        <p:spPr>
          <a:xfrm>
            <a:off x="838201" y="1203623"/>
            <a:ext cx="10515600" cy="560717"/>
          </a:xfrm>
        </p:spPr>
        <p:txBody>
          <a:bodyPr>
            <a:noAutofit/>
          </a:bodyPr>
          <a:lstStyle>
            <a:lvl1pPr marL="0" indent="0">
              <a:buNone/>
              <a:defRPr sz="3500" b="1">
                <a:solidFill>
                  <a:schemeClr val="tx2">
                    <a:lumMod val="75000"/>
                  </a:schemeClr>
                </a:solidFill>
              </a:defRPr>
            </a:lvl1pPr>
            <a:lvl2pPr>
              <a:defRPr sz="3500"/>
            </a:lvl2pPr>
            <a:lvl3pPr>
              <a:defRPr sz="3500"/>
            </a:lvl3pPr>
            <a:lvl4pPr>
              <a:defRPr sz="3500"/>
            </a:lvl4pPr>
            <a:lvl5pPr>
              <a:defRPr sz="3500"/>
            </a:lvl5pPr>
          </a:lstStyle>
          <a:p>
            <a:pPr lvl="0"/>
            <a:r>
              <a:rPr lang="en-US" dirty="0"/>
              <a:t>Click to edit Master text styles</a:t>
            </a:r>
          </a:p>
        </p:txBody>
      </p:sp>
      <p:sp>
        <p:nvSpPr>
          <p:cNvPr id="12" name="Slide Number Placeholder 5">
            <a:extLst>
              <a:ext uri="{FF2B5EF4-FFF2-40B4-BE49-F238E27FC236}">
                <a16:creationId xmlns:a16="http://schemas.microsoft.com/office/drawing/2014/main" id="{4B61DD13-A155-89B7-FAF4-E27D462FF857}"/>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a:p>
        </p:txBody>
      </p:sp>
    </p:spTree>
    <p:extLst>
      <p:ext uri="{BB962C8B-B14F-4D97-AF65-F5344CB8AC3E}">
        <p14:creationId xmlns:p14="http://schemas.microsoft.com/office/powerpoint/2010/main" val="128393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B93FC6-8E44-321F-FE40-A396E639B9C2}"/>
              </a:ext>
            </a:extLst>
          </p:cNvPr>
          <p:cNvSpPr>
            <a:spLocks noGrp="1"/>
          </p:cNvSpPr>
          <p:nvPr>
            <p:ph type="title"/>
          </p:nvPr>
        </p:nvSpPr>
        <p:spPr>
          <a:xfrm>
            <a:off x="838200" y="569343"/>
            <a:ext cx="10515600" cy="629729"/>
          </a:xfrm>
        </p:spPr>
        <p:txBody>
          <a:bodyPr/>
          <a:lstStyle/>
          <a:p>
            <a:r>
              <a:rPr lang="en-US"/>
              <a:t>Click to edit Master title style</a:t>
            </a:r>
          </a:p>
        </p:txBody>
      </p:sp>
      <p:sp>
        <p:nvSpPr>
          <p:cNvPr id="7" name="Text Placeholder 7">
            <a:extLst>
              <a:ext uri="{FF2B5EF4-FFF2-40B4-BE49-F238E27FC236}">
                <a16:creationId xmlns:a16="http://schemas.microsoft.com/office/drawing/2014/main" id="{58C0131F-CA78-3F26-E717-2C9645D13152}"/>
              </a:ext>
            </a:extLst>
          </p:cNvPr>
          <p:cNvSpPr>
            <a:spLocks noGrp="1"/>
          </p:cNvSpPr>
          <p:nvPr>
            <p:ph type="body" sz="quarter" idx="10"/>
          </p:nvPr>
        </p:nvSpPr>
        <p:spPr>
          <a:xfrm>
            <a:off x="838201" y="1203623"/>
            <a:ext cx="10515600" cy="560717"/>
          </a:xfrm>
        </p:spPr>
        <p:txBody>
          <a:bodyPr>
            <a:noAutofit/>
          </a:bodyPr>
          <a:lstStyle>
            <a:lvl1pPr marL="0" indent="0">
              <a:buNone/>
              <a:defRPr sz="3500" b="1">
                <a:solidFill>
                  <a:schemeClr val="tx2">
                    <a:lumMod val="75000"/>
                  </a:schemeClr>
                </a:solidFill>
              </a:defRPr>
            </a:lvl1pPr>
            <a:lvl2pPr>
              <a:defRPr sz="3500"/>
            </a:lvl2pPr>
            <a:lvl3pPr>
              <a:defRPr sz="3500"/>
            </a:lvl3pPr>
            <a:lvl4pPr>
              <a:defRPr sz="3500"/>
            </a:lvl4pPr>
            <a:lvl5pPr>
              <a:defRPr sz="3500"/>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95A62C4-3A24-448B-2A2B-9B08C91ACA9D}"/>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dirty="0"/>
          </a:p>
        </p:txBody>
      </p:sp>
    </p:spTree>
    <p:extLst>
      <p:ext uri="{BB962C8B-B14F-4D97-AF65-F5344CB8AC3E}">
        <p14:creationId xmlns:p14="http://schemas.microsoft.com/office/powerpoint/2010/main" val="281169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52E520D-5C89-9898-60BB-F64D1704F08E}"/>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dirty="0"/>
          </a:p>
        </p:txBody>
      </p:sp>
    </p:spTree>
    <p:extLst>
      <p:ext uri="{BB962C8B-B14F-4D97-AF65-F5344CB8AC3E}">
        <p14:creationId xmlns:p14="http://schemas.microsoft.com/office/powerpoint/2010/main" val="377659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61974"/>
            <a:ext cx="3932237" cy="1495425"/>
          </a:xfrm>
        </p:spPr>
        <p:txBody>
          <a:bodyPr anchor="b">
            <a:noAutofit/>
          </a:bodyPr>
          <a:lstStyle>
            <a:lvl1pPr>
              <a:defRPr sz="4500"/>
            </a:lvl1pPr>
          </a:lstStyle>
          <a:p>
            <a:r>
              <a:rPr lang="en-US" dirty="0"/>
              <a:t>Click to edit Master title style</a:t>
            </a:r>
          </a:p>
        </p:txBody>
      </p:sp>
      <p:sp>
        <p:nvSpPr>
          <p:cNvPr id="3" name="Content Placeholder 2"/>
          <p:cNvSpPr>
            <a:spLocks noGrp="1"/>
          </p:cNvSpPr>
          <p:nvPr>
            <p:ph idx="1" hasCustomPrompt="1"/>
          </p:nvPr>
        </p:nvSpPr>
        <p:spPr>
          <a:xfrm>
            <a:off x="5183188" y="987425"/>
            <a:ext cx="6172200" cy="4873625"/>
          </a:xfrm>
        </p:spPr>
        <p:txBody>
          <a:bodyPr>
            <a:normAutofit/>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FD99B9D8-FBA0-D943-0A68-418D2FB2427E}"/>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dirty="0"/>
          </a:p>
        </p:txBody>
      </p:sp>
    </p:spTree>
    <p:extLst>
      <p:ext uri="{BB962C8B-B14F-4D97-AF65-F5344CB8AC3E}">
        <p14:creationId xmlns:p14="http://schemas.microsoft.com/office/powerpoint/2010/main" val="123396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45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lide Number Placeholder 5">
            <a:extLst>
              <a:ext uri="{FF2B5EF4-FFF2-40B4-BE49-F238E27FC236}">
                <a16:creationId xmlns:a16="http://schemas.microsoft.com/office/drawing/2014/main" id="{29DAA8C7-7591-040F-1972-9C20F470C4D3}"/>
              </a:ext>
            </a:extLst>
          </p:cNvPr>
          <p:cNvSpPr>
            <a:spLocks noGrp="1"/>
          </p:cNvSpPr>
          <p:nvPr>
            <p:ph type="sldNum" sz="quarter" idx="12"/>
          </p:nvPr>
        </p:nvSpPr>
        <p:spPr>
          <a:xfrm>
            <a:off x="8610600" y="6356350"/>
            <a:ext cx="1924050" cy="365125"/>
          </a:xfrm>
          <a:prstGeom prst="rect">
            <a:avLst/>
          </a:prstGeom>
        </p:spPr>
        <p:txBody>
          <a:bodyPr anchor="ctr"/>
          <a:lstStyle>
            <a:lvl1pPr>
              <a:defRPr lang="en-US" sz="1400" b="0" smtClean="0">
                <a:solidFill>
                  <a:schemeClr val="tx1">
                    <a:lumMod val="50000"/>
                    <a:lumOff val="50000"/>
                  </a:schemeClr>
                </a:solidFill>
              </a:defRPr>
            </a:lvl1pPr>
          </a:lstStyle>
          <a:p>
            <a:pPr algn="r"/>
            <a:fld id="{F87AA4F1-D551-48EB-A985-C15CB145C9AE}" type="slidenum">
              <a:rPr lang="en-US" smtClean="0"/>
              <a:pPr algn="r"/>
              <a:t>‹#›</a:t>
            </a:fld>
            <a:endParaRPr lang="en-US" dirty="0"/>
          </a:p>
        </p:txBody>
      </p:sp>
    </p:spTree>
    <p:extLst>
      <p:ext uri="{BB962C8B-B14F-4D97-AF65-F5344CB8AC3E}">
        <p14:creationId xmlns:p14="http://schemas.microsoft.com/office/powerpoint/2010/main" val="298459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66057"/>
            <a:ext cx="10515600" cy="11246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214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7" name="Rectangle 6">
            <a:extLst>
              <a:ext uri="{FF2B5EF4-FFF2-40B4-BE49-F238E27FC236}">
                <a16:creationId xmlns:a16="http://schemas.microsoft.com/office/drawing/2014/main" id="{560CEA00-EE64-DD58-DE8E-F6F4EA10E1EC}"/>
              </a:ext>
            </a:extLst>
          </p:cNvPr>
          <p:cNvSpPr/>
          <p:nvPr userDrawn="1"/>
        </p:nvSpPr>
        <p:spPr>
          <a:xfrm>
            <a:off x="0" y="0"/>
            <a:ext cx="12192000" cy="5660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cxnSp>
        <p:nvCxnSpPr>
          <p:cNvPr id="9" name="Straight Connector 8">
            <a:extLst>
              <a:ext uri="{FF2B5EF4-FFF2-40B4-BE49-F238E27FC236}">
                <a16:creationId xmlns:a16="http://schemas.microsoft.com/office/drawing/2014/main" id="{BEB54427-E307-1C29-594A-C31A098C5CF9}"/>
              </a:ext>
            </a:extLst>
          </p:cNvPr>
          <p:cNvCxnSpPr>
            <a:cxnSpLocks/>
          </p:cNvCxnSpPr>
          <p:nvPr userDrawn="1"/>
        </p:nvCxnSpPr>
        <p:spPr>
          <a:xfrm flipH="1">
            <a:off x="504605" y="6155181"/>
            <a:ext cx="10058400" cy="0"/>
          </a:xfrm>
          <a:prstGeom prst="line">
            <a:avLst/>
          </a:prstGeom>
          <a:ln w="57150">
            <a:solidFill>
              <a:srgbClr val="FFCC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A11F25-EBBC-474D-1466-5638722792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4017" y="5608515"/>
            <a:ext cx="1234980" cy="1093333"/>
          </a:xfrm>
          <a:prstGeom prst="rect">
            <a:avLst/>
          </a:prstGeom>
        </p:spPr>
      </p:pic>
    </p:spTree>
    <p:extLst>
      <p:ext uri="{BB962C8B-B14F-4D97-AF65-F5344CB8AC3E}">
        <p14:creationId xmlns:p14="http://schemas.microsoft.com/office/powerpoint/2010/main" val="175172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500" b="1" kern="1200">
          <a:solidFill>
            <a:schemeClr val="tx2">
              <a:lumMod val="75000"/>
            </a:schemeClr>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dor.wa.gov/about/statistics-reports/property-tax-statistics/property-tax-statistics-202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55.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chart" Target="../charts/chart3.xml"/><Relationship Id="rId7"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1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Layout" Target="../slideLayouts/slideLayout2.xml"/><Relationship Id="rId6" Type="http://schemas.openxmlformats.org/officeDocument/2006/relationships/image" Target="../media/image96.png"/><Relationship Id="rId5" Type="http://schemas.microsoft.com/office/2014/relationships/chartEx" Target="../charts/chartEx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png"/><Relationship Id="rId7"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1852768-1F60-A67A-035C-D18421E5F35F}"/>
              </a:ext>
            </a:extLst>
          </p:cNvPr>
          <p:cNvSpPr>
            <a:spLocks noGrp="1"/>
          </p:cNvSpPr>
          <p:nvPr>
            <p:ph type="ctrTitle"/>
          </p:nvPr>
        </p:nvSpPr>
        <p:spPr/>
        <p:txBody>
          <a:bodyPr>
            <a:normAutofit fontScale="90000"/>
          </a:bodyPr>
          <a:lstStyle/>
          <a:p>
            <a:r>
              <a:rPr lang="en-US" dirty="0"/>
              <a:t>Financial Sustainability Plan Task Force</a:t>
            </a:r>
          </a:p>
        </p:txBody>
      </p:sp>
      <p:sp>
        <p:nvSpPr>
          <p:cNvPr id="15" name="Text Placeholder 14">
            <a:extLst>
              <a:ext uri="{FF2B5EF4-FFF2-40B4-BE49-F238E27FC236}">
                <a16:creationId xmlns:a16="http://schemas.microsoft.com/office/drawing/2014/main" id="{B6809F62-B57A-BE86-7A9A-D71B5E3B799E}"/>
              </a:ext>
            </a:extLst>
          </p:cNvPr>
          <p:cNvSpPr>
            <a:spLocks noGrp="1"/>
          </p:cNvSpPr>
          <p:nvPr>
            <p:ph type="body" sz="quarter" idx="10"/>
          </p:nvPr>
        </p:nvSpPr>
        <p:spPr/>
        <p:txBody>
          <a:bodyPr/>
          <a:lstStyle/>
          <a:p>
            <a:r>
              <a:rPr lang="en-US" dirty="0"/>
              <a:t>Finance and Administration</a:t>
            </a:r>
          </a:p>
        </p:txBody>
      </p:sp>
      <p:sp>
        <p:nvSpPr>
          <p:cNvPr id="16" name="Subtitle 11">
            <a:extLst>
              <a:ext uri="{FF2B5EF4-FFF2-40B4-BE49-F238E27FC236}">
                <a16:creationId xmlns:a16="http://schemas.microsoft.com/office/drawing/2014/main" id="{6F5E9CB7-EF03-6153-4079-4B0FDCB0BEB8}"/>
              </a:ext>
            </a:extLst>
          </p:cNvPr>
          <p:cNvSpPr>
            <a:spLocks noGrp="1"/>
          </p:cNvSpPr>
          <p:nvPr>
            <p:ph type="subTitle" idx="1"/>
          </p:nvPr>
        </p:nvSpPr>
        <p:spPr>
          <a:xfrm>
            <a:off x="621196" y="4378303"/>
            <a:ext cx="10046804" cy="456448"/>
          </a:xfrm>
        </p:spPr>
        <p:txBody>
          <a:bodyPr/>
          <a:lstStyle/>
          <a:p>
            <a:r>
              <a:rPr lang="en-US" dirty="0"/>
              <a:t>Town Hall – April 3</a:t>
            </a:r>
            <a:r>
              <a:rPr lang="en-US" baseline="30000" dirty="0"/>
              <a:t>rd</a:t>
            </a:r>
            <a:r>
              <a:rPr lang="en-US" dirty="0"/>
              <a:t> </a:t>
            </a:r>
          </a:p>
        </p:txBody>
      </p:sp>
    </p:spTree>
    <p:extLst>
      <p:ext uri="{BB962C8B-B14F-4D97-AF65-F5344CB8AC3E}">
        <p14:creationId xmlns:p14="http://schemas.microsoft.com/office/powerpoint/2010/main" val="195192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7ABF6DD-4442-008D-2910-3560382DAA67}"/>
              </a:ext>
            </a:extLst>
          </p:cNvPr>
          <p:cNvSpPr/>
          <p:nvPr/>
        </p:nvSpPr>
        <p:spPr>
          <a:xfrm>
            <a:off x="3293980" y="2464150"/>
            <a:ext cx="1356342" cy="1422052"/>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31820-4182-1792-EA00-375ECEEEB20D}"/>
              </a:ext>
            </a:extLst>
          </p:cNvPr>
          <p:cNvSpPr>
            <a:spLocks noGrp="1"/>
          </p:cNvSpPr>
          <p:nvPr>
            <p:ph type="title"/>
          </p:nvPr>
        </p:nvSpPr>
        <p:spPr/>
        <p:txBody>
          <a:bodyPr>
            <a:noAutofit/>
          </a:bodyPr>
          <a:lstStyle/>
          <a:p>
            <a:r>
              <a:rPr lang="en-US" dirty="0"/>
              <a:t>Focus on expenditures</a:t>
            </a:r>
          </a:p>
        </p:txBody>
      </p:sp>
      <p:sp>
        <p:nvSpPr>
          <p:cNvPr id="4" name="Text Placeholder 3">
            <a:extLst>
              <a:ext uri="{FF2B5EF4-FFF2-40B4-BE49-F238E27FC236}">
                <a16:creationId xmlns:a16="http://schemas.microsoft.com/office/drawing/2014/main" id="{C4398726-75C1-F048-A8D5-802E89B02E50}"/>
              </a:ext>
            </a:extLst>
          </p:cNvPr>
          <p:cNvSpPr>
            <a:spLocks noGrp="1"/>
          </p:cNvSpPr>
          <p:nvPr>
            <p:ph type="body" sz="quarter" idx="10"/>
          </p:nvPr>
        </p:nvSpPr>
        <p:spPr>
          <a:xfrm>
            <a:off x="838201" y="1203623"/>
            <a:ext cx="10515600" cy="560717"/>
          </a:xfrm>
        </p:spPr>
        <p:txBody>
          <a:bodyPr/>
          <a:lstStyle/>
          <a:p>
            <a:r>
              <a:rPr lang="en-US" dirty="0"/>
              <a:t>Headcount comparison with neighboring cities</a:t>
            </a:r>
          </a:p>
        </p:txBody>
      </p:sp>
      <p:sp>
        <p:nvSpPr>
          <p:cNvPr id="5" name="Slide Number Placeholder 4">
            <a:extLst>
              <a:ext uri="{FF2B5EF4-FFF2-40B4-BE49-F238E27FC236}">
                <a16:creationId xmlns:a16="http://schemas.microsoft.com/office/drawing/2014/main" id="{9ADAC307-7566-6532-FD7C-42CCC9F5B2ED}"/>
              </a:ext>
            </a:extLst>
          </p:cNvPr>
          <p:cNvSpPr>
            <a:spLocks noGrp="1"/>
          </p:cNvSpPr>
          <p:nvPr>
            <p:ph type="sldNum" sz="quarter" idx="12"/>
          </p:nvPr>
        </p:nvSpPr>
        <p:spPr/>
        <p:txBody>
          <a:bodyPr/>
          <a:lstStyle/>
          <a:p>
            <a:fld id="{F87AA4F1-D551-48EB-A985-C15CB145C9AE}" type="slidenum">
              <a:rPr lang="en-US" smtClean="0"/>
              <a:pPr/>
              <a:t>10</a:t>
            </a:fld>
            <a:endParaRPr lang="en-US"/>
          </a:p>
        </p:txBody>
      </p:sp>
      <p:sp>
        <p:nvSpPr>
          <p:cNvPr id="6" name="TextBox 5">
            <a:extLst>
              <a:ext uri="{FF2B5EF4-FFF2-40B4-BE49-F238E27FC236}">
                <a16:creationId xmlns:a16="http://schemas.microsoft.com/office/drawing/2014/main" id="{46795D4D-B83A-6787-CFE2-C5E448AB232D}"/>
              </a:ext>
            </a:extLst>
          </p:cNvPr>
          <p:cNvSpPr txBox="1"/>
          <p:nvPr/>
        </p:nvSpPr>
        <p:spPr>
          <a:xfrm>
            <a:off x="3341886" y="1984241"/>
            <a:ext cx="5508228" cy="523220"/>
          </a:xfrm>
          <a:prstGeom prst="rect">
            <a:avLst/>
          </a:prstGeom>
          <a:noFill/>
        </p:spPr>
        <p:txBody>
          <a:bodyPr wrap="square" rtlCol="0">
            <a:spAutoFit/>
          </a:bodyPr>
          <a:lstStyle/>
          <a:p>
            <a:pPr algn="ctr"/>
            <a:r>
              <a:rPr lang="en-US" sz="1600" b="1" dirty="0"/>
              <a:t>Cities full time equivalents per capita</a:t>
            </a:r>
            <a:br>
              <a:rPr lang="en-US" sz="1600" b="1" dirty="0"/>
            </a:br>
            <a:r>
              <a:rPr lang="en-US" sz="1100" dirty="0"/>
              <a:t>(per thousand residents)</a:t>
            </a:r>
            <a:endParaRPr lang="en-US" sz="1600" dirty="0"/>
          </a:p>
        </p:txBody>
      </p:sp>
      <p:sp>
        <p:nvSpPr>
          <p:cNvPr id="8" name="TextBox 7">
            <a:extLst>
              <a:ext uri="{FF2B5EF4-FFF2-40B4-BE49-F238E27FC236}">
                <a16:creationId xmlns:a16="http://schemas.microsoft.com/office/drawing/2014/main" id="{7EF56A4A-DA07-24CA-BD78-6EE109644F10}"/>
              </a:ext>
            </a:extLst>
          </p:cNvPr>
          <p:cNvSpPr txBox="1"/>
          <p:nvPr/>
        </p:nvSpPr>
        <p:spPr>
          <a:xfrm>
            <a:off x="742170" y="3489605"/>
            <a:ext cx="2218357" cy="276999"/>
          </a:xfrm>
          <a:prstGeom prst="rect">
            <a:avLst/>
          </a:prstGeom>
          <a:noFill/>
        </p:spPr>
        <p:txBody>
          <a:bodyPr wrap="square" rtlCol="0" anchor="ctr">
            <a:spAutoFit/>
          </a:bodyPr>
          <a:lstStyle/>
          <a:p>
            <a:pPr algn="ctr"/>
            <a:r>
              <a:rPr lang="en-US" sz="1200" b="1" dirty="0"/>
              <a:t>Bothell</a:t>
            </a:r>
          </a:p>
        </p:txBody>
      </p:sp>
      <p:sp>
        <p:nvSpPr>
          <p:cNvPr id="9" name="TextBox 8">
            <a:extLst>
              <a:ext uri="{FF2B5EF4-FFF2-40B4-BE49-F238E27FC236}">
                <a16:creationId xmlns:a16="http://schemas.microsoft.com/office/drawing/2014/main" id="{B984011C-D504-77D3-209A-4D1A86C637C6}"/>
              </a:ext>
            </a:extLst>
          </p:cNvPr>
          <p:cNvSpPr txBox="1"/>
          <p:nvPr/>
        </p:nvSpPr>
        <p:spPr>
          <a:xfrm>
            <a:off x="2864496" y="3489605"/>
            <a:ext cx="2218357" cy="276999"/>
          </a:xfrm>
          <a:prstGeom prst="rect">
            <a:avLst/>
          </a:prstGeom>
          <a:noFill/>
        </p:spPr>
        <p:txBody>
          <a:bodyPr wrap="square" rtlCol="0" anchor="ctr">
            <a:spAutoFit/>
          </a:bodyPr>
          <a:lstStyle/>
          <a:p>
            <a:pPr algn="ctr"/>
            <a:r>
              <a:rPr lang="en-US" sz="1200" b="1" dirty="0">
                <a:solidFill>
                  <a:srgbClr val="C00000"/>
                </a:solidFill>
              </a:rPr>
              <a:t>Kenmore</a:t>
            </a:r>
          </a:p>
        </p:txBody>
      </p:sp>
      <p:sp>
        <p:nvSpPr>
          <p:cNvPr id="10" name="TextBox 9">
            <a:extLst>
              <a:ext uri="{FF2B5EF4-FFF2-40B4-BE49-F238E27FC236}">
                <a16:creationId xmlns:a16="http://schemas.microsoft.com/office/drawing/2014/main" id="{A7769F45-A12F-5DCD-8FBC-1538CC52F97F}"/>
              </a:ext>
            </a:extLst>
          </p:cNvPr>
          <p:cNvSpPr txBox="1"/>
          <p:nvPr/>
        </p:nvSpPr>
        <p:spPr>
          <a:xfrm>
            <a:off x="4986822" y="3489605"/>
            <a:ext cx="2218357" cy="276999"/>
          </a:xfrm>
          <a:prstGeom prst="rect">
            <a:avLst/>
          </a:prstGeom>
          <a:noFill/>
        </p:spPr>
        <p:txBody>
          <a:bodyPr wrap="square" rtlCol="0" anchor="ctr">
            <a:spAutoFit/>
          </a:bodyPr>
          <a:lstStyle/>
          <a:p>
            <a:pPr algn="ctr"/>
            <a:r>
              <a:rPr lang="en-US" sz="1200" b="1" dirty="0"/>
              <a:t>Lake Forest Park</a:t>
            </a:r>
          </a:p>
        </p:txBody>
      </p:sp>
      <p:sp>
        <p:nvSpPr>
          <p:cNvPr id="11" name="TextBox 10">
            <a:extLst>
              <a:ext uri="{FF2B5EF4-FFF2-40B4-BE49-F238E27FC236}">
                <a16:creationId xmlns:a16="http://schemas.microsoft.com/office/drawing/2014/main" id="{C58FC880-0498-1C18-F7FC-B8C07DE0F54A}"/>
              </a:ext>
            </a:extLst>
          </p:cNvPr>
          <p:cNvSpPr txBox="1"/>
          <p:nvPr/>
        </p:nvSpPr>
        <p:spPr>
          <a:xfrm>
            <a:off x="7109148" y="3489605"/>
            <a:ext cx="2218357" cy="276999"/>
          </a:xfrm>
          <a:prstGeom prst="rect">
            <a:avLst/>
          </a:prstGeom>
          <a:noFill/>
        </p:spPr>
        <p:txBody>
          <a:bodyPr wrap="square" rtlCol="0" anchor="ctr">
            <a:spAutoFit/>
          </a:bodyPr>
          <a:lstStyle/>
          <a:p>
            <a:pPr algn="ctr"/>
            <a:r>
              <a:rPr lang="en-US" sz="1200" b="1" dirty="0"/>
              <a:t>Mercer Island</a:t>
            </a:r>
          </a:p>
        </p:txBody>
      </p:sp>
      <p:sp>
        <p:nvSpPr>
          <p:cNvPr id="15" name="TextBox 14">
            <a:extLst>
              <a:ext uri="{FF2B5EF4-FFF2-40B4-BE49-F238E27FC236}">
                <a16:creationId xmlns:a16="http://schemas.microsoft.com/office/drawing/2014/main" id="{7E144AFC-033C-A2AF-7610-EA2B9C360482}"/>
              </a:ext>
            </a:extLst>
          </p:cNvPr>
          <p:cNvSpPr txBox="1"/>
          <p:nvPr/>
        </p:nvSpPr>
        <p:spPr>
          <a:xfrm>
            <a:off x="9231474" y="4555929"/>
            <a:ext cx="2218357" cy="276999"/>
          </a:xfrm>
          <a:prstGeom prst="rect">
            <a:avLst/>
          </a:prstGeom>
          <a:noFill/>
        </p:spPr>
        <p:txBody>
          <a:bodyPr wrap="square" rtlCol="0">
            <a:spAutoFit/>
          </a:bodyPr>
          <a:lstStyle/>
          <a:p>
            <a:pPr algn="ctr"/>
            <a:r>
              <a:rPr lang="en-US" sz="1200" b="1" dirty="0"/>
              <a:t>Averages</a:t>
            </a:r>
          </a:p>
        </p:txBody>
      </p:sp>
      <p:sp>
        <p:nvSpPr>
          <p:cNvPr id="16" name="TextBox 15">
            <a:extLst>
              <a:ext uri="{FF2B5EF4-FFF2-40B4-BE49-F238E27FC236}">
                <a16:creationId xmlns:a16="http://schemas.microsoft.com/office/drawing/2014/main" id="{F4E3270E-4221-25C7-6554-A31EC161B05F}"/>
              </a:ext>
            </a:extLst>
          </p:cNvPr>
          <p:cNvSpPr txBox="1"/>
          <p:nvPr/>
        </p:nvSpPr>
        <p:spPr>
          <a:xfrm>
            <a:off x="742170" y="5683808"/>
            <a:ext cx="2218357" cy="276999"/>
          </a:xfrm>
          <a:prstGeom prst="rect">
            <a:avLst/>
          </a:prstGeom>
          <a:noFill/>
        </p:spPr>
        <p:txBody>
          <a:bodyPr wrap="square" rtlCol="0" anchor="ctr">
            <a:spAutoFit/>
          </a:bodyPr>
          <a:lstStyle/>
          <a:p>
            <a:pPr algn="ctr"/>
            <a:r>
              <a:rPr lang="en-US" sz="1200" b="1" dirty="0"/>
              <a:t>Mill Creek</a:t>
            </a:r>
          </a:p>
        </p:txBody>
      </p:sp>
      <p:sp>
        <p:nvSpPr>
          <p:cNvPr id="17" name="TextBox 16">
            <a:extLst>
              <a:ext uri="{FF2B5EF4-FFF2-40B4-BE49-F238E27FC236}">
                <a16:creationId xmlns:a16="http://schemas.microsoft.com/office/drawing/2014/main" id="{515F04D1-A296-FB5B-365D-173A6403C0AF}"/>
              </a:ext>
            </a:extLst>
          </p:cNvPr>
          <p:cNvSpPr txBox="1"/>
          <p:nvPr/>
        </p:nvSpPr>
        <p:spPr>
          <a:xfrm>
            <a:off x="2864496" y="5683808"/>
            <a:ext cx="2218357" cy="276999"/>
          </a:xfrm>
          <a:prstGeom prst="rect">
            <a:avLst/>
          </a:prstGeom>
          <a:noFill/>
        </p:spPr>
        <p:txBody>
          <a:bodyPr wrap="square" rtlCol="0" anchor="ctr">
            <a:spAutoFit/>
          </a:bodyPr>
          <a:lstStyle/>
          <a:p>
            <a:pPr algn="ctr"/>
            <a:r>
              <a:rPr lang="en-US" sz="1200" b="1" dirty="0"/>
              <a:t>Mountlake Terrace</a:t>
            </a:r>
          </a:p>
        </p:txBody>
      </p:sp>
      <p:sp>
        <p:nvSpPr>
          <p:cNvPr id="18" name="TextBox 17">
            <a:extLst>
              <a:ext uri="{FF2B5EF4-FFF2-40B4-BE49-F238E27FC236}">
                <a16:creationId xmlns:a16="http://schemas.microsoft.com/office/drawing/2014/main" id="{066A4A34-201E-9522-A017-6D74CCBBC96F}"/>
              </a:ext>
            </a:extLst>
          </p:cNvPr>
          <p:cNvSpPr txBox="1"/>
          <p:nvPr/>
        </p:nvSpPr>
        <p:spPr>
          <a:xfrm>
            <a:off x="4986822" y="5683808"/>
            <a:ext cx="2218357" cy="276999"/>
          </a:xfrm>
          <a:prstGeom prst="rect">
            <a:avLst/>
          </a:prstGeom>
          <a:noFill/>
        </p:spPr>
        <p:txBody>
          <a:bodyPr wrap="square" rtlCol="0" anchor="ctr">
            <a:spAutoFit/>
          </a:bodyPr>
          <a:lstStyle/>
          <a:p>
            <a:pPr algn="ctr"/>
            <a:r>
              <a:rPr lang="en-US" sz="1200" b="1" dirty="0"/>
              <a:t>Shoreline</a:t>
            </a:r>
          </a:p>
        </p:txBody>
      </p:sp>
      <p:sp>
        <p:nvSpPr>
          <p:cNvPr id="19" name="TextBox 18">
            <a:extLst>
              <a:ext uri="{FF2B5EF4-FFF2-40B4-BE49-F238E27FC236}">
                <a16:creationId xmlns:a16="http://schemas.microsoft.com/office/drawing/2014/main" id="{9BC671C9-C5D3-3609-59B2-EDF8A459EE40}"/>
              </a:ext>
            </a:extLst>
          </p:cNvPr>
          <p:cNvSpPr txBox="1"/>
          <p:nvPr/>
        </p:nvSpPr>
        <p:spPr>
          <a:xfrm>
            <a:off x="7109148" y="5683808"/>
            <a:ext cx="2218357" cy="276999"/>
          </a:xfrm>
          <a:prstGeom prst="rect">
            <a:avLst/>
          </a:prstGeom>
          <a:noFill/>
        </p:spPr>
        <p:txBody>
          <a:bodyPr wrap="square" rtlCol="0" anchor="ctr">
            <a:spAutoFit/>
          </a:bodyPr>
          <a:lstStyle/>
          <a:p>
            <a:pPr algn="ctr"/>
            <a:r>
              <a:rPr lang="en-US" sz="1200" b="1" dirty="0"/>
              <a:t>Woodinville</a:t>
            </a:r>
          </a:p>
        </p:txBody>
      </p:sp>
      <p:pic>
        <p:nvPicPr>
          <p:cNvPr id="31" name="Picture 30">
            <a:extLst>
              <a:ext uri="{FF2B5EF4-FFF2-40B4-BE49-F238E27FC236}">
                <a16:creationId xmlns:a16="http://schemas.microsoft.com/office/drawing/2014/main" id="{B0F76397-7CBF-B0AB-CD22-27F79DB036AB}"/>
              </a:ext>
            </a:extLst>
          </p:cNvPr>
          <p:cNvPicPr>
            <a:picLocks noChangeAspect="1"/>
          </p:cNvPicPr>
          <p:nvPr/>
        </p:nvPicPr>
        <p:blipFill>
          <a:blip r:embed="rId2">
            <a:duotone>
              <a:schemeClr val="bg2">
                <a:shade val="45000"/>
                <a:satMod val="135000"/>
              </a:schemeClr>
              <a:prstClr val="white"/>
            </a:duotone>
          </a:blip>
          <a:stretch>
            <a:fillRect/>
          </a:stretch>
        </p:blipFill>
        <p:spPr>
          <a:xfrm>
            <a:off x="1330095" y="2652357"/>
            <a:ext cx="1042506" cy="731583"/>
          </a:xfrm>
          <a:prstGeom prst="rect">
            <a:avLst/>
          </a:prstGeom>
        </p:spPr>
      </p:pic>
      <p:pic>
        <p:nvPicPr>
          <p:cNvPr id="32" name="Picture 31">
            <a:extLst>
              <a:ext uri="{FF2B5EF4-FFF2-40B4-BE49-F238E27FC236}">
                <a16:creationId xmlns:a16="http://schemas.microsoft.com/office/drawing/2014/main" id="{6B2FE88B-EBBF-CA35-622F-30EADC9BBA0A}"/>
              </a:ext>
            </a:extLst>
          </p:cNvPr>
          <p:cNvPicPr>
            <a:picLocks noChangeAspect="1"/>
          </p:cNvPicPr>
          <p:nvPr/>
        </p:nvPicPr>
        <p:blipFill>
          <a:blip r:embed="rId3">
            <a:duotone>
              <a:schemeClr val="bg2">
                <a:shade val="45000"/>
                <a:satMod val="135000"/>
              </a:schemeClr>
              <a:prstClr val="white"/>
            </a:duotone>
          </a:blip>
          <a:stretch>
            <a:fillRect/>
          </a:stretch>
        </p:blipFill>
        <p:spPr>
          <a:xfrm>
            <a:off x="3559110" y="2652357"/>
            <a:ext cx="829128" cy="731583"/>
          </a:xfrm>
          <a:prstGeom prst="rect">
            <a:avLst/>
          </a:prstGeom>
        </p:spPr>
      </p:pic>
      <p:pic>
        <p:nvPicPr>
          <p:cNvPr id="33" name="Picture 32">
            <a:extLst>
              <a:ext uri="{FF2B5EF4-FFF2-40B4-BE49-F238E27FC236}">
                <a16:creationId xmlns:a16="http://schemas.microsoft.com/office/drawing/2014/main" id="{C927B500-CED7-0987-2986-CBA9C73D8AFE}"/>
              </a:ext>
            </a:extLst>
          </p:cNvPr>
          <p:cNvPicPr>
            <a:picLocks noChangeAspect="1"/>
          </p:cNvPicPr>
          <p:nvPr/>
        </p:nvPicPr>
        <p:blipFill>
          <a:blip r:embed="rId4">
            <a:duotone>
              <a:schemeClr val="bg2">
                <a:shade val="45000"/>
                <a:satMod val="135000"/>
              </a:schemeClr>
              <a:prstClr val="white"/>
            </a:duotone>
          </a:blip>
          <a:stretch>
            <a:fillRect/>
          </a:stretch>
        </p:blipFill>
        <p:spPr>
          <a:xfrm>
            <a:off x="5693629" y="2652357"/>
            <a:ext cx="804742" cy="731583"/>
          </a:xfrm>
          <a:prstGeom prst="rect">
            <a:avLst/>
          </a:prstGeom>
        </p:spPr>
      </p:pic>
      <p:pic>
        <p:nvPicPr>
          <p:cNvPr id="34" name="Picture 33">
            <a:extLst>
              <a:ext uri="{FF2B5EF4-FFF2-40B4-BE49-F238E27FC236}">
                <a16:creationId xmlns:a16="http://schemas.microsoft.com/office/drawing/2014/main" id="{3354717D-8D9F-18A4-BAA0-141399EFA4A7}"/>
              </a:ext>
            </a:extLst>
          </p:cNvPr>
          <p:cNvPicPr>
            <a:picLocks noChangeAspect="1"/>
          </p:cNvPicPr>
          <p:nvPr/>
        </p:nvPicPr>
        <p:blipFill>
          <a:blip r:embed="rId5">
            <a:duotone>
              <a:schemeClr val="bg2">
                <a:shade val="45000"/>
                <a:satMod val="135000"/>
              </a:schemeClr>
              <a:prstClr val="white"/>
            </a:duotone>
          </a:blip>
          <a:stretch>
            <a:fillRect/>
          </a:stretch>
        </p:blipFill>
        <p:spPr>
          <a:xfrm>
            <a:off x="7852535" y="2652357"/>
            <a:ext cx="731583" cy="731583"/>
          </a:xfrm>
          <a:prstGeom prst="rect">
            <a:avLst/>
          </a:prstGeom>
        </p:spPr>
      </p:pic>
      <p:pic>
        <p:nvPicPr>
          <p:cNvPr id="35" name="Picture 34">
            <a:extLst>
              <a:ext uri="{FF2B5EF4-FFF2-40B4-BE49-F238E27FC236}">
                <a16:creationId xmlns:a16="http://schemas.microsoft.com/office/drawing/2014/main" id="{F63DE732-F3A2-09BF-1E7E-1E65F83A854C}"/>
              </a:ext>
            </a:extLst>
          </p:cNvPr>
          <p:cNvPicPr>
            <a:picLocks noChangeAspect="1"/>
          </p:cNvPicPr>
          <p:nvPr/>
        </p:nvPicPr>
        <p:blipFill>
          <a:blip r:embed="rId6">
            <a:duotone>
              <a:schemeClr val="bg2">
                <a:shade val="45000"/>
                <a:satMod val="135000"/>
              </a:schemeClr>
              <a:prstClr val="white"/>
            </a:duotone>
          </a:blip>
          <a:stretch>
            <a:fillRect/>
          </a:stretch>
        </p:blipFill>
        <p:spPr>
          <a:xfrm>
            <a:off x="1491653" y="4831675"/>
            <a:ext cx="719390" cy="731583"/>
          </a:xfrm>
          <a:prstGeom prst="rect">
            <a:avLst/>
          </a:prstGeom>
        </p:spPr>
      </p:pic>
      <p:pic>
        <p:nvPicPr>
          <p:cNvPr id="36" name="Picture 35">
            <a:extLst>
              <a:ext uri="{FF2B5EF4-FFF2-40B4-BE49-F238E27FC236}">
                <a16:creationId xmlns:a16="http://schemas.microsoft.com/office/drawing/2014/main" id="{A2898A69-AAC0-8C19-44DA-ADF6FBD611F7}"/>
              </a:ext>
            </a:extLst>
          </p:cNvPr>
          <p:cNvPicPr>
            <a:picLocks noChangeAspect="1"/>
          </p:cNvPicPr>
          <p:nvPr/>
        </p:nvPicPr>
        <p:blipFill>
          <a:blip r:embed="rId7">
            <a:duotone>
              <a:schemeClr val="bg2">
                <a:shade val="45000"/>
                <a:satMod val="135000"/>
              </a:schemeClr>
              <a:prstClr val="white"/>
            </a:duotone>
          </a:blip>
          <a:stretch>
            <a:fillRect/>
          </a:stretch>
        </p:blipFill>
        <p:spPr>
          <a:xfrm>
            <a:off x="3507290" y="4831675"/>
            <a:ext cx="932769" cy="731583"/>
          </a:xfrm>
          <a:prstGeom prst="rect">
            <a:avLst/>
          </a:prstGeom>
        </p:spPr>
      </p:pic>
      <p:pic>
        <p:nvPicPr>
          <p:cNvPr id="37" name="Picture 36">
            <a:extLst>
              <a:ext uri="{FF2B5EF4-FFF2-40B4-BE49-F238E27FC236}">
                <a16:creationId xmlns:a16="http://schemas.microsoft.com/office/drawing/2014/main" id="{0AA23026-87C5-2D02-F14D-85B1ADC2EB0B}"/>
              </a:ext>
            </a:extLst>
          </p:cNvPr>
          <p:cNvPicPr>
            <a:picLocks noChangeAspect="1"/>
          </p:cNvPicPr>
          <p:nvPr/>
        </p:nvPicPr>
        <p:blipFill>
          <a:blip r:embed="rId8">
            <a:duotone>
              <a:schemeClr val="bg2">
                <a:shade val="45000"/>
                <a:satMod val="135000"/>
              </a:schemeClr>
              <a:prstClr val="white"/>
            </a:duotone>
          </a:blip>
          <a:stretch>
            <a:fillRect/>
          </a:stretch>
        </p:blipFill>
        <p:spPr>
          <a:xfrm>
            <a:off x="5559506" y="4831675"/>
            <a:ext cx="1072989" cy="731583"/>
          </a:xfrm>
          <a:prstGeom prst="rect">
            <a:avLst/>
          </a:prstGeom>
        </p:spPr>
      </p:pic>
      <p:pic>
        <p:nvPicPr>
          <p:cNvPr id="38" name="Picture 37">
            <a:extLst>
              <a:ext uri="{FF2B5EF4-FFF2-40B4-BE49-F238E27FC236}">
                <a16:creationId xmlns:a16="http://schemas.microsoft.com/office/drawing/2014/main" id="{54AE4E49-17A7-E645-A8A7-82AE004A2A41}"/>
              </a:ext>
            </a:extLst>
          </p:cNvPr>
          <p:cNvPicPr>
            <a:picLocks noChangeAspect="1"/>
          </p:cNvPicPr>
          <p:nvPr/>
        </p:nvPicPr>
        <p:blipFill>
          <a:blip r:embed="rId9">
            <a:duotone>
              <a:schemeClr val="bg2">
                <a:shade val="45000"/>
                <a:satMod val="135000"/>
              </a:schemeClr>
              <a:prstClr val="white"/>
            </a:duotone>
          </a:blip>
          <a:stretch>
            <a:fillRect/>
          </a:stretch>
        </p:blipFill>
        <p:spPr>
          <a:xfrm>
            <a:off x="7852535" y="4831675"/>
            <a:ext cx="731583" cy="731583"/>
          </a:xfrm>
          <a:prstGeom prst="rect">
            <a:avLst/>
          </a:prstGeom>
        </p:spPr>
      </p:pic>
      <p:sp>
        <p:nvSpPr>
          <p:cNvPr id="41" name="TextBox 40">
            <a:extLst>
              <a:ext uri="{FF2B5EF4-FFF2-40B4-BE49-F238E27FC236}">
                <a16:creationId xmlns:a16="http://schemas.microsoft.com/office/drawing/2014/main" id="{FA7AE50F-829C-A0BA-77BC-57098E751FC3}"/>
              </a:ext>
            </a:extLst>
          </p:cNvPr>
          <p:cNvSpPr txBox="1"/>
          <p:nvPr/>
        </p:nvSpPr>
        <p:spPr>
          <a:xfrm>
            <a:off x="1294946" y="2694983"/>
            <a:ext cx="1112805" cy="646331"/>
          </a:xfrm>
          <a:prstGeom prst="rect">
            <a:avLst/>
          </a:prstGeom>
          <a:noFill/>
        </p:spPr>
        <p:txBody>
          <a:bodyPr wrap="none" rtlCol="0">
            <a:spAutoFit/>
          </a:bodyPr>
          <a:lstStyle/>
          <a:p>
            <a:r>
              <a:rPr lang="en-US" sz="3600" b="1" dirty="0"/>
              <a:t>3.70</a:t>
            </a:r>
          </a:p>
        </p:txBody>
      </p:sp>
      <p:sp>
        <p:nvSpPr>
          <p:cNvPr id="42" name="TextBox 41">
            <a:extLst>
              <a:ext uri="{FF2B5EF4-FFF2-40B4-BE49-F238E27FC236}">
                <a16:creationId xmlns:a16="http://schemas.microsoft.com/office/drawing/2014/main" id="{5208C952-F0F7-003D-4471-1B142E2627A7}"/>
              </a:ext>
            </a:extLst>
          </p:cNvPr>
          <p:cNvSpPr txBox="1"/>
          <p:nvPr/>
        </p:nvSpPr>
        <p:spPr>
          <a:xfrm>
            <a:off x="3623258" y="2818093"/>
            <a:ext cx="700833" cy="400110"/>
          </a:xfrm>
          <a:prstGeom prst="rect">
            <a:avLst/>
          </a:prstGeom>
          <a:noFill/>
        </p:spPr>
        <p:txBody>
          <a:bodyPr wrap="none" rtlCol="0">
            <a:spAutoFit/>
          </a:bodyPr>
          <a:lstStyle/>
          <a:p>
            <a:r>
              <a:rPr lang="en-US" sz="2000" b="1" dirty="0">
                <a:solidFill>
                  <a:srgbClr val="C00000"/>
                </a:solidFill>
              </a:rPr>
              <a:t>2.35</a:t>
            </a:r>
          </a:p>
        </p:txBody>
      </p:sp>
      <p:sp>
        <p:nvSpPr>
          <p:cNvPr id="43" name="TextBox 42">
            <a:extLst>
              <a:ext uri="{FF2B5EF4-FFF2-40B4-BE49-F238E27FC236}">
                <a16:creationId xmlns:a16="http://schemas.microsoft.com/office/drawing/2014/main" id="{81A9D645-C182-15A1-5BF3-62199A566FCB}"/>
              </a:ext>
            </a:extLst>
          </p:cNvPr>
          <p:cNvSpPr txBox="1"/>
          <p:nvPr/>
        </p:nvSpPr>
        <p:spPr>
          <a:xfrm>
            <a:off x="5745584" y="2818093"/>
            <a:ext cx="700833" cy="400110"/>
          </a:xfrm>
          <a:prstGeom prst="rect">
            <a:avLst/>
          </a:prstGeom>
          <a:noFill/>
        </p:spPr>
        <p:txBody>
          <a:bodyPr wrap="none" rtlCol="0">
            <a:spAutoFit/>
          </a:bodyPr>
          <a:lstStyle/>
          <a:p>
            <a:r>
              <a:rPr lang="en-US" sz="2000" b="1" dirty="0"/>
              <a:t>2.37</a:t>
            </a:r>
          </a:p>
        </p:txBody>
      </p:sp>
      <p:sp>
        <p:nvSpPr>
          <p:cNvPr id="44" name="TextBox 43">
            <a:extLst>
              <a:ext uri="{FF2B5EF4-FFF2-40B4-BE49-F238E27FC236}">
                <a16:creationId xmlns:a16="http://schemas.microsoft.com/office/drawing/2014/main" id="{ACD8E051-ABF0-3F16-CE61-ADCA68CD6013}"/>
              </a:ext>
            </a:extLst>
          </p:cNvPr>
          <p:cNvSpPr txBox="1"/>
          <p:nvPr/>
        </p:nvSpPr>
        <p:spPr>
          <a:xfrm>
            <a:off x="7517653" y="2464150"/>
            <a:ext cx="1401346" cy="1107996"/>
          </a:xfrm>
          <a:prstGeom prst="rect">
            <a:avLst/>
          </a:prstGeom>
          <a:noFill/>
        </p:spPr>
        <p:txBody>
          <a:bodyPr wrap="none" rtlCol="0">
            <a:spAutoFit/>
          </a:bodyPr>
          <a:lstStyle/>
          <a:p>
            <a:r>
              <a:rPr lang="en-US" sz="6600" b="1" dirty="0"/>
              <a:t>5.6</a:t>
            </a:r>
          </a:p>
        </p:txBody>
      </p:sp>
      <p:sp>
        <p:nvSpPr>
          <p:cNvPr id="45" name="TextBox 44">
            <a:extLst>
              <a:ext uri="{FF2B5EF4-FFF2-40B4-BE49-F238E27FC236}">
                <a16:creationId xmlns:a16="http://schemas.microsoft.com/office/drawing/2014/main" id="{C675FB1F-E608-EC9E-01BE-7578D00A8ED5}"/>
              </a:ext>
            </a:extLst>
          </p:cNvPr>
          <p:cNvSpPr txBox="1"/>
          <p:nvPr/>
        </p:nvSpPr>
        <p:spPr>
          <a:xfrm>
            <a:off x="3263383" y="4781968"/>
            <a:ext cx="1420582" cy="830997"/>
          </a:xfrm>
          <a:prstGeom prst="rect">
            <a:avLst/>
          </a:prstGeom>
          <a:noFill/>
        </p:spPr>
        <p:txBody>
          <a:bodyPr wrap="none" rtlCol="0">
            <a:spAutoFit/>
          </a:bodyPr>
          <a:lstStyle/>
          <a:p>
            <a:r>
              <a:rPr lang="en-US" sz="4800" b="1" dirty="0"/>
              <a:t>4.61</a:t>
            </a:r>
          </a:p>
        </p:txBody>
      </p:sp>
      <p:sp>
        <p:nvSpPr>
          <p:cNvPr id="46" name="TextBox 45">
            <a:extLst>
              <a:ext uri="{FF2B5EF4-FFF2-40B4-BE49-F238E27FC236}">
                <a16:creationId xmlns:a16="http://schemas.microsoft.com/office/drawing/2014/main" id="{2634883D-F002-F368-1A09-5E7A866AFE17}"/>
              </a:ext>
            </a:extLst>
          </p:cNvPr>
          <p:cNvSpPr txBox="1"/>
          <p:nvPr/>
        </p:nvSpPr>
        <p:spPr>
          <a:xfrm>
            <a:off x="1617951" y="5066661"/>
            <a:ext cx="466794" cy="261610"/>
          </a:xfrm>
          <a:prstGeom prst="rect">
            <a:avLst/>
          </a:prstGeom>
          <a:noFill/>
        </p:spPr>
        <p:txBody>
          <a:bodyPr wrap="none" rtlCol="0">
            <a:spAutoFit/>
          </a:bodyPr>
          <a:lstStyle/>
          <a:p>
            <a:r>
              <a:rPr lang="en-US" sz="1100" b="1" dirty="0"/>
              <a:t>1.43</a:t>
            </a:r>
          </a:p>
        </p:txBody>
      </p:sp>
      <p:sp>
        <p:nvSpPr>
          <p:cNvPr id="48" name="TextBox 47">
            <a:extLst>
              <a:ext uri="{FF2B5EF4-FFF2-40B4-BE49-F238E27FC236}">
                <a16:creationId xmlns:a16="http://schemas.microsoft.com/office/drawing/2014/main" id="{C6C6A5A1-6B48-0084-22EA-E8B0595526AA}"/>
              </a:ext>
            </a:extLst>
          </p:cNvPr>
          <p:cNvSpPr txBox="1"/>
          <p:nvPr/>
        </p:nvSpPr>
        <p:spPr>
          <a:xfrm>
            <a:off x="5590894" y="4905079"/>
            <a:ext cx="1010213" cy="584775"/>
          </a:xfrm>
          <a:prstGeom prst="rect">
            <a:avLst/>
          </a:prstGeom>
          <a:noFill/>
        </p:spPr>
        <p:txBody>
          <a:bodyPr wrap="none" rtlCol="0">
            <a:spAutoFit/>
          </a:bodyPr>
          <a:lstStyle/>
          <a:p>
            <a:r>
              <a:rPr lang="en-US" sz="3200" b="1" dirty="0"/>
              <a:t>3.37</a:t>
            </a:r>
          </a:p>
        </p:txBody>
      </p:sp>
      <p:sp>
        <p:nvSpPr>
          <p:cNvPr id="49" name="TextBox 48">
            <a:extLst>
              <a:ext uri="{FF2B5EF4-FFF2-40B4-BE49-F238E27FC236}">
                <a16:creationId xmlns:a16="http://schemas.microsoft.com/office/drawing/2014/main" id="{D52D4B86-FD2E-724C-36DA-BD7B7C8E995B}"/>
              </a:ext>
            </a:extLst>
          </p:cNvPr>
          <p:cNvSpPr txBox="1"/>
          <p:nvPr/>
        </p:nvSpPr>
        <p:spPr>
          <a:xfrm>
            <a:off x="7661924" y="4874301"/>
            <a:ext cx="1112805" cy="646331"/>
          </a:xfrm>
          <a:prstGeom prst="rect">
            <a:avLst/>
          </a:prstGeom>
          <a:noFill/>
        </p:spPr>
        <p:txBody>
          <a:bodyPr wrap="none" rtlCol="0">
            <a:spAutoFit/>
          </a:bodyPr>
          <a:lstStyle/>
          <a:p>
            <a:r>
              <a:rPr lang="en-US" sz="3600" b="1" dirty="0"/>
              <a:t>3.66</a:t>
            </a:r>
          </a:p>
        </p:txBody>
      </p:sp>
      <p:sp>
        <p:nvSpPr>
          <p:cNvPr id="50" name="TextBox 49">
            <a:extLst>
              <a:ext uri="{FF2B5EF4-FFF2-40B4-BE49-F238E27FC236}">
                <a16:creationId xmlns:a16="http://schemas.microsoft.com/office/drawing/2014/main" id="{DE4C1C2F-9FBD-4EEA-C023-BAB9613AD82F}"/>
              </a:ext>
            </a:extLst>
          </p:cNvPr>
          <p:cNvSpPr txBox="1"/>
          <p:nvPr/>
        </p:nvSpPr>
        <p:spPr>
          <a:xfrm>
            <a:off x="9835545" y="3990661"/>
            <a:ext cx="1010213" cy="584775"/>
          </a:xfrm>
          <a:prstGeom prst="rect">
            <a:avLst/>
          </a:prstGeom>
          <a:noFill/>
        </p:spPr>
        <p:txBody>
          <a:bodyPr wrap="none" rtlCol="0">
            <a:spAutoFit/>
          </a:bodyPr>
          <a:lstStyle/>
          <a:p>
            <a:r>
              <a:rPr lang="en-US" sz="3200" b="1" dirty="0"/>
              <a:t>3.38</a:t>
            </a:r>
          </a:p>
        </p:txBody>
      </p:sp>
      <p:sp>
        <p:nvSpPr>
          <p:cNvPr id="51" name="TextBox 50">
            <a:extLst>
              <a:ext uri="{FF2B5EF4-FFF2-40B4-BE49-F238E27FC236}">
                <a16:creationId xmlns:a16="http://schemas.microsoft.com/office/drawing/2014/main" id="{32351F3C-8C0D-8782-EA5D-DD6571263C0F}"/>
              </a:ext>
            </a:extLst>
          </p:cNvPr>
          <p:cNvSpPr txBox="1"/>
          <p:nvPr/>
        </p:nvSpPr>
        <p:spPr>
          <a:xfrm>
            <a:off x="504826" y="6211669"/>
            <a:ext cx="10029823" cy="246221"/>
          </a:xfrm>
          <a:prstGeom prst="rect">
            <a:avLst/>
          </a:prstGeom>
          <a:noFill/>
        </p:spPr>
        <p:txBody>
          <a:bodyPr wrap="square">
            <a:spAutoFit/>
          </a:bodyPr>
          <a:lstStyle/>
          <a:p>
            <a:r>
              <a:rPr lang="en-US" sz="1000" b="0" i="1" dirty="0">
                <a:solidFill>
                  <a:srgbClr val="333333"/>
                </a:solidFill>
                <a:effectLst/>
              </a:rPr>
              <a:t>* WA State Office of Financial Management</a:t>
            </a:r>
            <a:endParaRPr lang="en-US" sz="1000" i="1" dirty="0"/>
          </a:p>
        </p:txBody>
      </p:sp>
    </p:spTree>
    <p:extLst>
      <p:ext uri="{BB962C8B-B14F-4D97-AF65-F5344CB8AC3E}">
        <p14:creationId xmlns:p14="http://schemas.microsoft.com/office/powerpoint/2010/main" val="99548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343"/>
            <a:ext cx="10515600" cy="629729"/>
          </a:xfrm>
        </p:spPr>
        <p:txBody>
          <a:bodyPr>
            <a:noAutofit/>
          </a:bodyPr>
          <a:lstStyle/>
          <a:p>
            <a:pPr marL="0" indent="0" algn="l">
              <a:buNone/>
            </a:pPr>
            <a:r>
              <a:rPr lang="en-US" b="1" dirty="0"/>
              <a:t>Focus on expenditures</a:t>
            </a:r>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a:xfrm>
            <a:off x="838201" y="1203623"/>
            <a:ext cx="10515600" cy="560717"/>
          </a:xfrm>
        </p:spPr>
        <p:txBody>
          <a:bodyPr/>
          <a:lstStyle/>
          <a:p>
            <a:r>
              <a:rPr lang="en-US" dirty="0"/>
              <a:t>Contract city limitations</a:t>
            </a:r>
          </a:p>
        </p:txBody>
      </p:sp>
      <p:cxnSp>
        <p:nvCxnSpPr>
          <p:cNvPr id="12" name="Straight Connector 11">
            <a:extLst>
              <a:ext uri="{FF2B5EF4-FFF2-40B4-BE49-F238E27FC236}">
                <a16:creationId xmlns:a16="http://schemas.microsoft.com/office/drawing/2014/main" id="{27E95E55-F2F3-564F-6FF0-3A81C8BAFA28}"/>
              </a:ext>
            </a:extLst>
          </p:cNvPr>
          <p:cNvCxnSpPr>
            <a:cxnSpLocks/>
          </p:cNvCxnSpPr>
          <p:nvPr/>
        </p:nvCxnSpPr>
        <p:spPr>
          <a:xfrm>
            <a:off x="6096000" y="2529774"/>
            <a:ext cx="0" cy="3566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CA89581-ACD0-A480-2CCC-4FEEA6C7C3C2}"/>
              </a:ext>
            </a:extLst>
          </p:cNvPr>
          <p:cNvSpPr txBox="1"/>
          <p:nvPr/>
        </p:nvSpPr>
        <p:spPr>
          <a:xfrm>
            <a:off x="1400176" y="1876425"/>
            <a:ext cx="1180131" cy="400110"/>
          </a:xfrm>
          <a:prstGeom prst="rect">
            <a:avLst/>
          </a:prstGeom>
          <a:noFill/>
        </p:spPr>
        <p:txBody>
          <a:bodyPr wrap="none" rtlCol="0">
            <a:spAutoFit/>
          </a:bodyPr>
          <a:lstStyle/>
          <a:p>
            <a:r>
              <a:rPr lang="en-US" sz="2000" b="1" dirty="0"/>
              <a:t>Contract</a:t>
            </a:r>
          </a:p>
        </p:txBody>
      </p:sp>
      <p:sp>
        <p:nvSpPr>
          <p:cNvPr id="42" name="TextBox 41">
            <a:extLst>
              <a:ext uri="{FF2B5EF4-FFF2-40B4-BE49-F238E27FC236}">
                <a16:creationId xmlns:a16="http://schemas.microsoft.com/office/drawing/2014/main" id="{3F5B6149-732C-03CD-76B6-976E73176222}"/>
              </a:ext>
            </a:extLst>
          </p:cNvPr>
          <p:cNvSpPr txBox="1"/>
          <p:nvPr/>
        </p:nvSpPr>
        <p:spPr>
          <a:xfrm>
            <a:off x="6700885" y="1876425"/>
            <a:ext cx="1207382" cy="400110"/>
          </a:xfrm>
          <a:prstGeom prst="rect">
            <a:avLst/>
          </a:prstGeom>
          <a:noFill/>
        </p:spPr>
        <p:txBody>
          <a:bodyPr wrap="none" rtlCol="0">
            <a:spAutoFit/>
          </a:bodyPr>
          <a:lstStyle/>
          <a:p>
            <a:r>
              <a:rPr lang="en-US" sz="2000" b="1" dirty="0"/>
              <a:t>In-house</a:t>
            </a:r>
          </a:p>
        </p:txBody>
      </p:sp>
      <p:sp>
        <p:nvSpPr>
          <p:cNvPr id="43" name="Oval 42">
            <a:extLst>
              <a:ext uri="{FF2B5EF4-FFF2-40B4-BE49-F238E27FC236}">
                <a16:creationId xmlns:a16="http://schemas.microsoft.com/office/drawing/2014/main" id="{4A438980-7B46-8B91-0A96-E23D1715AC6A}"/>
              </a:ext>
            </a:extLst>
          </p:cNvPr>
          <p:cNvSpPr/>
          <p:nvPr/>
        </p:nvSpPr>
        <p:spPr>
          <a:xfrm>
            <a:off x="838200" y="1847880"/>
            <a:ext cx="457200" cy="4572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4" name="Oval 43">
            <a:extLst>
              <a:ext uri="{FF2B5EF4-FFF2-40B4-BE49-F238E27FC236}">
                <a16:creationId xmlns:a16="http://schemas.microsoft.com/office/drawing/2014/main" id="{9F85233A-5624-21BF-C8E1-616E6FE193EE}"/>
              </a:ext>
            </a:extLst>
          </p:cNvPr>
          <p:cNvSpPr/>
          <p:nvPr/>
        </p:nvSpPr>
        <p:spPr>
          <a:xfrm>
            <a:off x="929640" y="1939320"/>
            <a:ext cx="274320" cy="27432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5" name="Oval 44">
            <a:extLst>
              <a:ext uri="{FF2B5EF4-FFF2-40B4-BE49-F238E27FC236}">
                <a16:creationId xmlns:a16="http://schemas.microsoft.com/office/drawing/2014/main" id="{8B4BD482-E705-E719-1E70-ED47BEBA2D2A}"/>
              </a:ext>
            </a:extLst>
          </p:cNvPr>
          <p:cNvSpPr/>
          <p:nvPr/>
        </p:nvSpPr>
        <p:spPr>
          <a:xfrm>
            <a:off x="6235565" y="1847880"/>
            <a:ext cx="457200" cy="4572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6" name="Oval 45">
            <a:extLst>
              <a:ext uri="{FF2B5EF4-FFF2-40B4-BE49-F238E27FC236}">
                <a16:creationId xmlns:a16="http://schemas.microsoft.com/office/drawing/2014/main" id="{5EC7E1D7-41C9-4E2C-3956-15F06D78215B}"/>
              </a:ext>
            </a:extLst>
          </p:cNvPr>
          <p:cNvSpPr/>
          <p:nvPr/>
        </p:nvSpPr>
        <p:spPr>
          <a:xfrm>
            <a:off x="6327005" y="1939320"/>
            <a:ext cx="274320" cy="27432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89261CA-1754-E4F9-6039-C394B2EED659}"/>
              </a:ext>
            </a:extLst>
          </p:cNvPr>
          <p:cNvSpPr/>
          <p:nvPr/>
        </p:nvSpPr>
        <p:spPr>
          <a:xfrm>
            <a:off x="4700573" y="2611943"/>
            <a:ext cx="1172817" cy="2560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F94454-9C6E-7915-A0E5-C08175D55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434903"/>
            <a:ext cx="1032865" cy="914400"/>
          </a:xfrm>
          <a:prstGeom prst="rect">
            <a:avLst/>
          </a:prstGeom>
        </p:spPr>
      </p:pic>
      <p:pic>
        <p:nvPicPr>
          <p:cNvPr id="1028" name="Picture 4" descr="homepage-badge-sheriff">
            <a:extLst>
              <a:ext uri="{FF2B5EF4-FFF2-40B4-BE49-F238E27FC236}">
                <a16:creationId xmlns:a16="http://schemas.microsoft.com/office/drawing/2014/main" id="{5D077EA6-C44F-EEB5-AC65-A49949AED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590" y="3434903"/>
            <a:ext cx="1172817"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or: Elbow 4">
            <a:extLst>
              <a:ext uri="{FF2B5EF4-FFF2-40B4-BE49-F238E27FC236}">
                <a16:creationId xmlns:a16="http://schemas.microsoft.com/office/drawing/2014/main" id="{428BEF54-13CD-E598-B158-26C92F4E3A85}"/>
              </a:ext>
            </a:extLst>
          </p:cNvPr>
          <p:cNvCxnSpPr>
            <a:stCxn id="3" idx="0"/>
            <a:endCxn id="1028" idx="0"/>
          </p:cNvCxnSpPr>
          <p:nvPr/>
        </p:nvCxnSpPr>
        <p:spPr>
          <a:xfrm rot="5400000" flipH="1" flipV="1">
            <a:off x="2718816" y="2070720"/>
            <a:ext cx="12700" cy="2728366"/>
          </a:xfrm>
          <a:prstGeom prst="bentConnector3">
            <a:avLst>
              <a:gd name="adj1" fmla="val 4397945"/>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DFC819F7-8708-2733-3241-11D2C1456E7F}"/>
              </a:ext>
            </a:extLst>
          </p:cNvPr>
          <p:cNvCxnSpPr>
            <a:cxnSpLocks/>
            <a:stCxn id="1028" idx="2"/>
            <a:endCxn id="3" idx="2"/>
          </p:cNvCxnSpPr>
          <p:nvPr/>
        </p:nvCxnSpPr>
        <p:spPr>
          <a:xfrm rot="5400000">
            <a:off x="2718816" y="2985120"/>
            <a:ext cx="12700" cy="2728366"/>
          </a:xfrm>
          <a:prstGeom prst="bentConnector3">
            <a:avLst>
              <a:gd name="adj1" fmla="val 4991756"/>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A69AA3-BE39-5B17-A0F5-4AF30DED8DC3}"/>
              </a:ext>
            </a:extLst>
          </p:cNvPr>
          <p:cNvSpPr txBox="1"/>
          <p:nvPr/>
        </p:nvSpPr>
        <p:spPr>
          <a:xfrm>
            <a:off x="1816102" y="2556049"/>
            <a:ext cx="1818126" cy="276999"/>
          </a:xfrm>
          <a:prstGeom prst="rect">
            <a:avLst/>
          </a:prstGeom>
          <a:noFill/>
        </p:spPr>
        <p:txBody>
          <a:bodyPr wrap="none" rtlCol="0">
            <a:spAutoFit/>
          </a:bodyPr>
          <a:lstStyle/>
          <a:p>
            <a:pPr algn="ctr"/>
            <a:r>
              <a:rPr lang="en-US" sz="1200" dirty="0"/>
              <a:t>Public safety annual fee</a:t>
            </a:r>
          </a:p>
        </p:txBody>
      </p:sp>
      <p:sp>
        <p:nvSpPr>
          <p:cNvPr id="21" name="TextBox 20">
            <a:extLst>
              <a:ext uri="{FF2B5EF4-FFF2-40B4-BE49-F238E27FC236}">
                <a16:creationId xmlns:a16="http://schemas.microsoft.com/office/drawing/2014/main" id="{1CCC4F54-FC30-89FC-9B8D-6DBF3E90D6AF}"/>
              </a:ext>
            </a:extLst>
          </p:cNvPr>
          <p:cNvSpPr txBox="1"/>
          <p:nvPr/>
        </p:nvSpPr>
        <p:spPr>
          <a:xfrm>
            <a:off x="1506726" y="5038868"/>
            <a:ext cx="2436885" cy="276999"/>
          </a:xfrm>
          <a:prstGeom prst="rect">
            <a:avLst/>
          </a:prstGeom>
          <a:noFill/>
        </p:spPr>
        <p:txBody>
          <a:bodyPr wrap="none" rtlCol="0">
            <a:spAutoFit/>
          </a:bodyPr>
          <a:lstStyle/>
          <a:p>
            <a:pPr algn="ctr"/>
            <a:r>
              <a:rPr lang="en-US" sz="1200" dirty="0"/>
              <a:t>Need based public safety service</a:t>
            </a:r>
          </a:p>
        </p:txBody>
      </p:sp>
      <p:sp>
        <p:nvSpPr>
          <p:cNvPr id="23" name="Rectangle 22">
            <a:extLst>
              <a:ext uri="{FF2B5EF4-FFF2-40B4-BE49-F238E27FC236}">
                <a16:creationId xmlns:a16="http://schemas.microsoft.com/office/drawing/2014/main" id="{4E31038B-1CF9-FD1D-6B81-B0934A7090A5}"/>
              </a:ext>
            </a:extLst>
          </p:cNvPr>
          <p:cNvSpPr/>
          <p:nvPr/>
        </p:nvSpPr>
        <p:spPr>
          <a:xfrm>
            <a:off x="4829781" y="2707158"/>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Internal investigation</a:t>
            </a:r>
          </a:p>
        </p:txBody>
      </p:sp>
      <p:sp>
        <p:nvSpPr>
          <p:cNvPr id="24" name="Rectangle 23">
            <a:extLst>
              <a:ext uri="{FF2B5EF4-FFF2-40B4-BE49-F238E27FC236}">
                <a16:creationId xmlns:a16="http://schemas.microsoft.com/office/drawing/2014/main" id="{155A8FF2-D182-C6AB-405F-2FB3F3E0C440}"/>
              </a:ext>
            </a:extLst>
          </p:cNvPr>
          <p:cNvSpPr/>
          <p:nvPr/>
        </p:nvSpPr>
        <p:spPr>
          <a:xfrm>
            <a:off x="4829781" y="3113425"/>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Community programs</a:t>
            </a:r>
          </a:p>
        </p:txBody>
      </p:sp>
      <p:sp>
        <p:nvSpPr>
          <p:cNvPr id="25" name="Rectangle 24">
            <a:extLst>
              <a:ext uri="{FF2B5EF4-FFF2-40B4-BE49-F238E27FC236}">
                <a16:creationId xmlns:a16="http://schemas.microsoft.com/office/drawing/2014/main" id="{97E7BDE4-C4A7-9FE3-B66D-E744A15C1032}"/>
              </a:ext>
            </a:extLst>
          </p:cNvPr>
          <p:cNvSpPr/>
          <p:nvPr/>
        </p:nvSpPr>
        <p:spPr>
          <a:xfrm>
            <a:off x="4829781" y="3519692"/>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Criminal investigation</a:t>
            </a:r>
          </a:p>
        </p:txBody>
      </p:sp>
      <p:sp>
        <p:nvSpPr>
          <p:cNvPr id="26" name="Rectangle 25">
            <a:extLst>
              <a:ext uri="{FF2B5EF4-FFF2-40B4-BE49-F238E27FC236}">
                <a16:creationId xmlns:a16="http://schemas.microsoft.com/office/drawing/2014/main" id="{94CD18BB-0F4C-4625-F5C6-0CB1315330CE}"/>
              </a:ext>
            </a:extLst>
          </p:cNvPr>
          <p:cNvSpPr/>
          <p:nvPr/>
        </p:nvSpPr>
        <p:spPr>
          <a:xfrm>
            <a:off x="4829781" y="3925959"/>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Special Operations</a:t>
            </a:r>
          </a:p>
        </p:txBody>
      </p:sp>
      <p:sp>
        <p:nvSpPr>
          <p:cNvPr id="27" name="Rectangle 26">
            <a:extLst>
              <a:ext uri="{FF2B5EF4-FFF2-40B4-BE49-F238E27FC236}">
                <a16:creationId xmlns:a16="http://schemas.microsoft.com/office/drawing/2014/main" id="{D7B83A20-7A55-408D-ED97-65CECC0E010B}"/>
              </a:ext>
            </a:extLst>
          </p:cNvPr>
          <p:cNvSpPr/>
          <p:nvPr/>
        </p:nvSpPr>
        <p:spPr>
          <a:xfrm>
            <a:off x="4829781" y="4332226"/>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Patrol operations</a:t>
            </a:r>
          </a:p>
        </p:txBody>
      </p:sp>
      <p:sp>
        <p:nvSpPr>
          <p:cNvPr id="28" name="Rectangle 27">
            <a:extLst>
              <a:ext uri="{FF2B5EF4-FFF2-40B4-BE49-F238E27FC236}">
                <a16:creationId xmlns:a16="http://schemas.microsoft.com/office/drawing/2014/main" id="{9BE629F2-4111-9D03-8BE8-FA927866E4EC}"/>
              </a:ext>
            </a:extLst>
          </p:cNvPr>
          <p:cNvSpPr/>
          <p:nvPr/>
        </p:nvSpPr>
        <p:spPr>
          <a:xfrm>
            <a:off x="4829781" y="4738495"/>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Support services</a:t>
            </a:r>
          </a:p>
        </p:txBody>
      </p:sp>
      <p:pic>
        <p:nvPicPr>
          <p:cNvPr id="30" name="Picture 29">
            <a:extLst>
              <a:ext uri="{FF2B5EF4-FFF2-40B4-BE49-F238E27FC236}">
                <a16:creationId xmlns:a16="http://schemas.microsoft.com/office/drawing/2014/main" id="{B5495F9C-E051-D47D-D452-72814224A93C}"/>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2473380" y="4359132"/>
            <a:ext cx="498438" cy="548640"/>
          </a:xfrm>
          <a:prstGeom prst="rect">
            <a:avLst/>
          </a:prstGeom>
        </p:spPr>
      </p:pic>
      <p:pic>
        <p:nvPicPr>
          <p:cNvPr id="32" name="Picture 31">
            <a:extLst>
              <a:ext uri="{FF2B5EF4-FFF2-40B4-BE49-F238E27FC236}">
                <a16:creationId xmlns:a16="http://schemas.microsoft.com/office/drawing/2014/main" id="{3A04B4C2-B7A7-4707-2765-38F73018EE90}"/>
              </a:ext>
            </a:extLst>
          </p:cNvPr>
          <p:cNvPicPr>
            <a:picLocks noChangeAspect="1"/>
          </p:cNvPicPr>
          <p:nvPr/>
        </p:nvPicPr>
        <p:blipFill rotWithShape="1">
          <a:blip r:embed="rId5">
            <a:clrChange>
              <a:clrFrom>
                <a:srgbClr val="F4F4F6"/>
              </a:clrFrom>
              <a:clrTo>
                <a:srgbClr val="F4F4F6">
                  <a:alpha val="0"/>
                </a:srgbClr>
              </a:clrTo>
            </a:clrChange>
          </a:blip>
          <a:srcRect l="8626" t="11737"/>
          <a:stretch/>
        </p:blipFill>
        <p:spPr>
          <a:xfrm>
            <a:off x="2444280" y="2934908"/>
            <a:ext cx="561772" cy="548640"/>
          </a:xfrm>
          <a:prstGeom prst="rect">
            <a:avLst/>
          </a:prstGeom>
        </p:spPr>
      </p:pic>
      <p:sp>
        <p:nvSpPr>
          <p:cNvPr id="33" name="TextBox 32">
            <a:extLst>
              <a:ext uri="{FF2B5EF4-FFF2-40B4-BE49-F238E27FC236}">
                <a16:creationId xmlns:a16="http://schemas.microsoft.com/office/drawing/2014/main" id="{AE48F43B-A669-9EA9-5516-E3874C129F66}"/>
              </a:ext>
            </a:extLst>
          </p:cNvPr>
          <p:cNvSpPr txBox="1"/>
          <p:nvPr/>
        </p:nvSpPr>
        <p:spPr>
          <a:xfrm>
            <a:off x="542290" y="5511159"/>
            <a:ext cx="5414145"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a:t>Contracting forces Kenmore to pay a fixed fee but outsources all supporting services and risk</a:t>
            </a:r>
          </a:p>
        </p:txBody>
      </p:sp>
      <p:sp>
        <p:nvSpPr>
          <p:cNvPr id="34" name="TextBox 33">
            <a:extLst>
              <a:ext uri="{FF2B5EF4-FFF2-40B4-BE49-F238E27FC236}">
                <a16:creationId xmlns:a16="http://schemas.microsoft.com/office/drawing/2014/main" id="{52EFEAF9-B870-6496-D37A-EA72471BBE1F}"/>
              </a:ext>
            </a:extLst>
          </p:cNvPr>
          <p:cNvSpPr txBox="1"/>
          <p:nvPr/>
        </p:nvSpPr>
        <p:spPr>
          <a:xfrm>
            <a:off x="6235566" y="5511159"/>
            <a:ext cx="452147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a:t>An internal police force could be much more expensive due to our limited needs</a:t>
            </a:r>
          </a:p>
        </p:txBody>
      </p:sp>
      <p:grpSp>
        <p:nvGrpSpPr>
          <p:cNvPr id="39" name="Group 38">
            <a:extLst>
              <a:ext uri="{FF2B5EF4-FFF2-40B4-BE49-F238E27FC236}">
                <a16:creationId xmlns:a16="http://schemas.microsoft.com/office/drawing/2014/main" id="{0475DD87-0622-487F-A241-58597D7AD6F8}"/>
              </a:ext>
            </a:extLst>
          </p:cNvPr>
          <p:cNvGrpSpPr/>
          <p:nvPr/>
        </p:nvGrpSpPr>
        <p:grpSpPr>
          <a:xfrm>
            <a:off x="8304143" y="2324606"/>
            <a:ext cx="1307551" cy="914400"/>
            <a:chOff x="8304143" y="2324606"/>
            <a:chExt cx="1307551" cy="914400"/>
          </a:xfrm>
        </p:grpSpPr>
        <p:pic>
          <p:nvPicPr>
            <p:cNvPr id="36" name="Picture 4" descr="homepage-badge-sheriff">
              <a:extLst>
                <a:ext uri="{FF2B5EF4-FFF2-40B4-BE49-F238E27FC236}">
                  <a16:creationId xmlns:a16="http://schemas.microsoft.com/office/drawing/2014/main" id="{4BC63A42-7ED8-D7D4-35CB-75C9698C9E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1510" y="2324606"/>
              <a:ext cx="1172817" cy="914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A9AB80B-67E2-FF18-BE3E-497B7E8C4AF3}"/>
                </a:ext>
              </a:extLst>
            </p:cNvPr>
            <p:cNvPicPr>
              <a:picLocks noChangeAspect="1"/>
            </p:cNvPicPr>
            <p:nvPr/>
          </p:nvPicPr>
          <p:blipFill rotWithShape="1">
            <a:blip r:embed="rId2">
              <a:extLst>
                <a:ext uri="{28A0092B-C50C-407E-A947-70E740481C1C}">
                  <a14:useLocalDpi xmlns:a14="http://schemas.microsoft.com/office/drawing/2010/main" val="0"/>
                </a:ext>
              </a:extLst>
            </a:blip>
            <a:srcRect l="2214" t="37549" r="2799" b="37709"/>
            <a:stretch/>
          </p:blipFill>
          <p:spPr>
            <a:xfrm>
              <a:off x="8304143" y="2631056"/>
              <a:ext cx="1307551" cy="301500"/>
            </a:xfrm>
            <a:prstGeom prst="roundRect">
              <a:avLst>
                <a:gd name="adj" fmla="val 50000"/>
              </a:avLst>
            </a:prstGeom>
          </p:spPr>
        </p:pic>
      </p:grpSp>
      <p:sp>
        <p:nvSpPr>
          <p:cNvPr id="50" name="Rectangle 49">
            <a:extLst>
              <a:ext uri="{FF2B5EF4-FFF2-40B4-BE49-F238E27FC236}">
                <a16:creationId xmlns:a16="http://schemas.microsoft.com/office/drawing/2014/main" id="{C6064157-9966-2C6D-4721-890A74F0CC48}"/>
              </a:ext>
            </a:extLst>
          </p:cNvPr>
          <p:cNvSpPr/>
          <p:nvPr/>
        </p:nvSpPr>
        <p:spPr>
          <a:xfrm>
            <a:off x="6484614" y="3390688"/>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Internal investigation</a:t>
            </a:r>
          </a:p>
        </p:txBody>
      </p:sp>
      <p:sp>
        <p:nvSpPr>
          <p:cNvPr id="51" name="Rectangle 50">
            <a:extLst>
              <a:ext uri="{FF2B5EF4-FFF2-40B4-BE49-F238E27FC236}">
                <a16:creationId xmlns:a16="http://schemas.microsoft.com/office/drawing/2014/main" id="{A7F4AF45-C79A-6D57-7B2A-492BBFCC9143}"/>
              </a:ext>
            </a:extLst>
          </p:cNvPr>
          <p:cNvSpPr/>
          <p:nvPr/>
        </p:nvSpPr>
        <p:spPr>
          <a:xfrm>
            <a:off x="7466381" y="3392844"/>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Community programs</a:t>
            </a:r>
          </a:p>
        </p:txBody>
      </p:sp>
      <p:sp>
        <p:nvSpPr>
          <p:cNvPr id="52" name="Rectangle 51">
            <a:extLst>
              <a:ext uri="{FF2B5EF4-FFF2-40B4-BE49-F238E27FC236}">
                <a16:creationId xmlns:a16="http://schemas.microsoft.com/office/drawing/2014/main" id="{77C6535C-3775-41F4-DE2D-F9FDEF64B48C}"/>
              </a:ext>
            </a:extLst>
          </p:cNvPr>
          <p:cNvSpPr/>
          <p:nvPr/>
        </p:nvSpPr>
        <p:spPr>
          <a:xfrm>
            <a:off x="8448148" y="3390688"/>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Criminal investigation</a:t>
            </a:r>
          </a:p>
        </p:txBody>
      </p:sp>
      <p:sp>
        <p:nvSpPr>
          <p:cNvPr id="53" name="Rectangle 52">
            <a:extLst>
              <a:ext uri="{FF2B5EF4-FFF2-40B4-BE49-F238E27FC236}">
                <a16:creationId xmlns:a16="http://schemas.microsoft.com/office/drawing/2014/main" id="{7A45B031-EF21-F26F-9DBE-9214CF3F0EAF}"/>
              </a:ext>
            </a:extLst>
          </p:cNvPr>
          <p:cNvSpPr/>
          <p:nvPr/>
        </p:nvSpPr>
        <p:spPr>
          <a:xfrm>
            <a:off x="9429915" y="3390688"/>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trike="sngStrike" dirty="0">
                <a:solidFill>
                  <a:schemeClr val="tx1"/>
                </a:solidFill>
              </a:rPr>
              <a:t>Special Operations</a:t>
            </a:r>
          </a:p>
        </p:txBody>
      </p:sp>
      <p:sp>
        <p:nvSpPr>
          <p:cNvPr id="54" name="Rectangle 53">
            <a:extLst>
              <a:ext uri="{FF2B5EF4-FFF2-40B4-BE49-F238E27FC236}">
                <a16:creationId xmlns:a16="http://schemas.microsoft.com/office/drawing/2014/main" id="{C316FF90-53AC-E342-8CCC-810908EC740B}"/>
              </a:ext>
            </a:extLst>
          </p:cNvPr>
          <p:cNvSpPr/>
          <p:nvPr/>
        </p:nvSpPr>
        <p:spPr>
          <a:xfrm>
            <a:off x="6484614" y="3796955"/>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Patrol operations</a:t>
            </a:r>
          </a:p>
        </p:txBody>
      </p:sp>
      <p:sp>
        <p:nvSpPr>
          <p:cNvPr id="56" name="Rectangle 55">
            <a:extLst>
              <a:ext uri="{FF2B5EF4-FFF2-40B4-BE49-F238E27FC236}">
                <a16:creationId xmlns:a16="http://schemas.microsoft.com/office/drawing/2014/main" id="{F1AF0379-D808-3774-C47D-3DA9F6269620}"/>
              </a:ext>
            </a:extLst>
          </p:cNvPr>
          <p:cNvSpPr/>
          <p:nvPr/>
        </p:nvSpPr>
        <p:spPr>
          <a:xfrm>
            <a:off x="10411682" y="3390688"/>
            <a:ext cx="914400" cy="338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Marine unit</a:t>
            </a:r>
          </a:p>
        </p:txBody>
      </p:sp>
      <p:sp>
        <p:nvSpPr>
          <p:cNvPr id="57" name="Rectangle 56">
            <a:extLst>
              <a:ext uri="{FF2B5EF4-FFF2-40B4-BE49-F238E27FC236}">
                <a16:creationId xmlns:a16="http://schemas.microsoft.com/office/drawing/2014/main" id="{8D1636A9-1778-86F9-A218-17F201A4934F}"/>
              </a:ext>
            </a:extLst>
          </p:cNvPr>
          <p:cNvSpPr/>
          <p:nvPr/>
        </p:nvSpPr>
        <p:spPr>
          <a:xfrm>
            <a:off x="7466381" y="3796955"/>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Admin</a:t>
            </a:r>
          </a:p>
        </p:txBody>
      </p:sp>
      <p:sp>
        <p:nvSpPr>
          <p:cNvPr id="58" name="Rectangle 57">
            <a:extLst>
              <a:ext uri="{FF2B5EF4-FFF2-40B4-BE49-F238E27FC236}">
                <a16:creationId xmlns:a16="http://schemas.microsoft.com/office/drawing/2014/main" id="{9E449880-1898-C1D0-EC4F-8F82EE7D0129}"/>
              </a:ext>
            </a:extLst>
          </p:cNvPr>
          <p:cNvSpPr/>
          <p:nvPr/>
        </p:nvSpPr>
        <p:spPr>
          <a:xfrm>
            <a:off x="8448148" y="3787971"/>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Training</a:t>
            </a:r>
          </a:p>
        </p:txBody>
      </p:sp>
      <p:sp>
        <p:nvSpPr>
          <p:cNvPr id="59" name="Rectangle 58">
            <a:extLst>
              <a:ext uri="{FF2B5EF4-FFF2-40B4-BE49-F238E27FC236}">
                <a16:creationId xmlns:a16="http://schemas.microsoft.com/office/drawing/2014/main" id="{18A7D4F7-7937-50E5-1773-483547A86322}"/>
              </a:ext>
            </a:extLst>
          </p:cNvPr>
          <p:cNvSpPr/>
          <p:nvPr/>
        </p:nvSpPr>
        <p:spPr>
          <a:xfrm>
            <a:off x="9429915" y="3787971"/>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Finance</a:t>
            </a:r>
          </a:p>
        </p:txBody>
      </p:sp>
      <p:sp>
        <p:nvSpPr>
          <p:cNvPr id="60" name="Rectangle 59">
            <a:extLst>
              <a:ext uri="{FF2B5EF4-FFF2-40B4-BE49-F238E27FC236}">
                <a16:creationId xmlns:a16="http://schemas.microsoft.com/office/drawing/2014/main" id="{FCF473B4-7804-4048-5CC3-09DCAA2B103B}"/>
              </a:ext>
            </a:extLst>
          </p:cNvPr>
          <p:cNvSpPr/>
          <p:nvPr/>
        </p:nvSpPr>
        <p:spPr>
          <a:xfrm>
            <a:off x="10411682" y="3796955"/>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HR</a:t>
            </a:r>
          </a:p>
        </p:txBody>
      </p:sp>
      <p:sp>
        <p:nvSpPr>
          <p:cNvPr id="61" name="Rectangle 60">
            <a:extLst>
              <a:ext uri="{FF2B5EF4-FFF2-40B4-BE49-F238E27FC236}">
                <a16:creationId xmlns:a16="http://schemas.microsoft.com/office/drawing/2014/main" id="{59577175-084D-A286-97DE-DCB174FF0883}"/>
              </a:ext>
            </a:extLst>
          </p:cNvPr>
          <p:cNvSpPr/>
          <p:nvPr/>
        </p:nvSpPr>
        <p:spPr>
          <a:xfrm>
            <a:off x="6484614" y="4203222"/>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IT</a:t>
            </a:r>
          </a:p>
        </p:txBody>
      </p:sp>
      <p:sp>
        <p:nvSpPr>
          <p:cNvPr id="62" name="Rectangle 61">
            <a:extLst>
              <a:ext uri="{FF2B5EF4-FFF2-40B4-BE49-F238E27FC236}">
                <a16:creationId xmlns:a16="http://schemas.microsoft.com/office/drawing/2014/main" id="{BF034AEE-B3E9-EF36-8E5C-809D0743C88A}"/>
              </a:ext>
            </a:extLst>
          </p:cNvPr>
          <p:cNvSpPr/>
          <p:nvPr/>
        </p:nvSpPr>
        <p:spPr>
          <a:xfrm>
            <a:off x="7466381" y="4203222"/>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Ethics</a:t>
            </a:r>
          </a:p>
        </p:txBody>
      </p:sp>
      <p:sp>
        <p:nvSpPr>
          <p:cNvPr id="63" name="Rectangle 62">
            <a:extLst>
              <a:ext uri="{FF2B5EF4-FFF2-40B4-BE49-F238E27FC236}">
                <a16:creationId xmlns:a16="http://schemas.microsoft.com/office/drawing/2014/main" id="{F65BDCB7-54DF-A0ED-2F73-0B1C45ECE219}"/>
              </a:ext>
            </a:extLst>
          </p:cNvPr>
          <p:cNvSpPr/>
          <p:nvPr/>
        </p:nvSpPr>
        <p:spPr>
          <a:xfrm>
            <a:off x="8448148" y="4203222"/>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Procurement</a:t>
            </a:r>
          </a:p>
        </p:txBody>
      </p:sp>
      <p:sp>
        <p:nvSpPr>
          <p:cNvPr id="1024" name="Rectangle 1023">
            <a:extLst>
              <a:ext uri="{FF2B5EF4-FFF2-40B4-BE49-F238E27FC236}">
                <a16:creationId xmlns:a16="http://schemas.microsoft.com/office/drawing/2014/main" id="{44DDC4B2-9B8B-5778-5042-DA97F58E509C}"/>
              </a:ext>
            </a:extLst>
          </p:cNvPr>
          <p:cNvSpPr/>
          <p:nvPr/>
        </p:nvSpPr>
        <p:spPr>
          <a:xfrm>
            <a:off x="9431489" y="4203222"/>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Insurance</a:t>
            </a:r>
          </a:p>
        </p:txBody>
      </p:sp>
      <p:sp>
        <p:nvSpPr>
          <p:cNvPr id="1025" name="Arrow: Curved Down 1024">
            <a:extLst>
              <a:ext uri="{FF2B5EF4-FFF2-40B4-BE49-F238E27FC236}">
                <a16:creationId xmlns:a16="http://schemas.microsoft.com/office/drawing/2014/main" id="{BE430DED-C132-379C-31B4-EA9B1BFDF9D9}"/>
              </a:ext>
            </a:extLst>
          </p:cNvPr>
          <p:cNvSpPr/>
          <p:nvPr/>
        </p:nvSpPr>
        <p:spPr>
          <a:xfrm>
            <a:off x="10152710" y="3305201"/>
            <a:ext cx="457200" cy="182880"/>
          </a:xfrm>
          <a:prstGeom prst="curved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027" name="Arrow: Curved Down 1026">
            <a:extLst>
              <a:ext uri="{FF2B5EF4-FFF2-40B4-BE49-F238E27FC236}">
                <a16:creationId xmlns:a16="http://schemas.microsoft.com/office/drawing/2014/main" id="{3F0E9444-1D92-8393-47C1-4787C37CE528}"/>
              </a:ext>
            </a:extLst>
          </p:cNvPr>
          <p:cNvSpPr/>
          <p:nvPr/>
        </p:nvSpPr>
        <p:spPr>
          <a:xfrm rot="10800000">
            <a:off x="10152710" y="3601658"/>
            <a:ext cx="457200" cy="182880"/>
          </a:xfrm>
          <a:prstGeom prst="curved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8097B256-0958-0067-6F0F-9ECBD25583F4}"/>
              </a:ext>
            </a:extLst>
          </p:cNvPr>
          <p:cNvSpPr/>
          <p:nvPr/>
        </p:nvSpPr>
        <p:spPr>
          <a:xfrm>
            <a:off x="10411682" y="4203222"/>
            <a:ext cx="914400" cy="33855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solidFill>
                  <a:schemeClr val="bg1"/>
                </a:solidFill>
              </a:rPr>
              <a:t>…</a:t>
            </a:r>
          </a:p>
        </p:txBody>
      </p:sp>
    </p:spTree>
    <p:extLst>
      <p:ext uri="{BB962C8B-B14F-4D97-AF65-F5344CB8AC3E}">
        <p14:creationId xmlns:p14="http://schemas.microsoft.com/office/powerpoint/2010/main" val="21182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b="1" dirty="0"/>
              <a:t>Focus on expenditures</a:t>
            </a:r>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p:txBody>
          <a:bodyPr/>
          <a:lstStyle/>
          <a:p>
            <a:r>
              <a:rPr lang="en-US" dirty="0"/>
              <a:t>Examples of options and avenues considered so far</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12</a:t>
            </a:fld>
            <a:endParaRPr lang="en-US"/>
          </a:p>
        </p:txBody>
      </p:sp>
      <p:sp>
        <p:nvSpPr>
          <p:cNvPr id="12" name="TextBox 11">
            <a:extLst>
              <a:ext uri="{FF2B5EF4-FFF2-40B4-BE49-F238E27FC236}">
                <a16:creationId xmlns:a16="http://schemas.microsoft.com/office/drawing/2014/main" id="{1A5E864F-B73D-952B-FA40-B6930C9FAF0A}"/>
              </a:ext>
            </a:extLst>
          </p:cNvPr>
          <p:cNvSpPr txBox="1"/>
          <p:nvPr/>
        </p:nvSpPr>
        <p:spPr>
          <a:xfrm>
            <a:off x="1136813" y="2968481"/>
            <a:ext cx="3426134" cy="923330"/>
          </a:xfrm>
          <a:prstGeom prst="rect">
            <a:avLst/>
          </a:prstGeom>
          <a:noFill/>
        </p:spPr>
        <p:txBody>
          <a:bodyPr wrap="square">
            <a:spAutoFit/>
          </a:bodyPr>
          <a:lstStyle/>
          <a:p>
            <a:pPr algn="ctr"/>
            <a:r>
              <a:rPr lang="en-US" b="1" dirty="0"/>
              <a:t>Shift project management costs to grant funded projects only</a:t>
            </a:r>
          </a:p>
        </p:txBody>
      </p:sp>
      <p:sp>
        <p:nvSpPr>
          <p:cNvPr id="13" name="TextBox 12">
            <a:extLst>
              <a:ext uri="{FF2B5EF4-FFF2-40B4-BE49-F238E27FC236}">
                <a16:creationId xmlns:a16="http://schemas.microsoft.com/office/drawing/2014/main" id="{79033CB5-623E-F999-8932-D364FCC792CF}"/>
              </a:ext>
            </a:extLst>
          </p:cNvPr>
          <p:cNvSpPr txBox="1"/>
          <p:nvPr/>
        </p:nvSpPr>
        <p:spPr>
          <a:xfrm>
            <a:off x="4861560" y="2968481"/>
            <a:ext cx="2468880" cy="369332"/>
          </a:xfrm>
          <a:prstGeom prst="rect">
            <a:avLst/>
          </a:prstGeom>
          <a:noFill/>
        </p:spPr>
        <p:txBody>
          <a:bodyPr wrap="square">
            <a:spAutoFit/>
          </a:bodyPr>
          <a:lstStyle/>
          <a:p>
            <a:pPr algn="ctr"/>
            <a:r>
              <a:rPr lang="en-US" b="1" dirty="0"/>
              <a:t>Street lights </a:t>
            </a:r>
            <a:r>
              <a:rPr lang="en-US" b="1" dirty="0">
                <a:sym typeface="Wingdings" panose="05000000000000000000" pitchFamily="2" charset="2"/>
              </a:rPr>
              <a:t> LED</a:t>
            </a:r>
            <a:endParaRPr lang="en-US" b="1" dirty="0"/>
          </a:p>
        </p:txBody>
      </p:sp>
      <p:sp>
        <p:nvSpPr>
          <p:cNvPr id="14" name="TextBox 13">
            <a:extLst>
              <a:ext uri="{FF2B5EF4-FFF2-40B4-BE49-F238E27FC236}">
                <a16:creationId xmlns:a16="http://schemas.microsoft.com/office/drawing/2014/main" id="{F84A22F9-2C4B-282F-980C-390C7C5281E2}"/>
              </a:ext>
            </a:extLst>
          </p:cNvPr>
          <p:cNvSpPr txBox="1"/>
          <p:nvPr/>
        </p:nvSpPr>
        <p:spPr>
          <a:xfrm>
            <a:off x="8107680" y="2968481"/>
            <a:ext cx="2468880" cy="646331"/>
          </a:xfrm>
          <a:prstGeom prst="rect">
            <a:avLst/>
          </a:prstGeom>
          <a:noFill/>
        </p:spPr>
        <p:txBody>
          <a:bodyPr wrap="square">
            <a:spAutoFit/>
          </a:bodyPr>
          <a:lstStyle/>
          <a:p>
            <a:pPr algn="ctr"/>
            <a:r>
              <a:rPr lang="en-US" b="1" dirty="0"/>
              <a:t>Reduce number of public events</a:t>
            </a:r>
          </a:p>
        </p:txBody>
      </p:sp>
      <p:sp>
        <p:nvSpPr>
          <p:cNvPr id="15" name="TextBox 14">
            <a:extLst>
              <a:ext uri="{FF2B5EF4-FFF2-40B4-BE49-F238E27FC236}">
                <a16:creationId xmlns:a16="http://schemas.microsoft.com/office/drawing/2014/main" id="{2D341344-0720-9A72-92D6-8C49F7930253}"/>
              </a:ext>
            </a:extLst>
          </p:cNvPr>
          <p:cNvSpPr txBox="1"/>
          <p:nvPr/>
        </p:nvSpPr>
        <p:spPr>
          <a:xfrm>
            <a:off x="3238500" y="4821095"/>
            <a:ext cx="2468880" cy="923330"/>
          </a:xfrm>
          <a:prstGeom prst="rect">
            <a:avLst/>
          </a:prstGeom>
          <a:noFill/>
        </p:spPr>
        <p:txBody>
          <a:bodyPr wrap="square">
            <a:spAutoFit/>
          </a:bodyPr>
          <a:lstStyle/>
          <a:p>
            <a:pPr algn="ctr"/>
            <a:r>
              <a:rPr lang="en-US" b="1" dirty="0"/>
              <a:t>Bring landscape maintenance in-house</a:t>
            </a:r>
          </a:p>
        </p:txBody>
      </p:sp>
      <p:sp>
        <p:nvSpPr>
          <p:cNvPr id="16" name="TextBox 15">
            <a:extLst>
              <a:ext uri="{FF2B5EF4-FFF2-40B4-BE49-F238E27FC236}">
                <a16:creationId xmlns:a16="http://schemas.microsoft.com/office/drawing/2014/main" id="{697F2C88-6836-CDF7-6BF5-000207BDC47B}"/>
              </a:ext>
            </a:extLst>
          </p:cNvPr>
          <p:cNvSpPr txBox="1"/>
          <p:nvPr/>
        </p:nvSpPr>
        <p:spPr>
          <a:xfrm>
            <a:off x="6484620" y="4821095"/>
            <a:ext cx="2468880" cy="646331"/>
          </a:xfrm>
          <a:prstGeom prst="rect">
            <a:avLst/>
          </a:prstGeom>
          <a:noFill/>
        </p:spPr>
        <p:txBody>
          <a:bodyPr wrap="square">
            <a:spAutoFit/>
          </a:bodyPr>
          <a:lstStyle/>
          <a:p>
            <a:pPr algn="ctr"/>
            <a:r>
              <a:rPr lang="en-US" b="1" dirty="0"/>
              <a:t>Reevaluate city insurance provider</a:t>
            </a:r>
          </a:p>
        </p:txBody>
      </p:sp>
      <p:pic>
        <p:nvPicPr>
          <p:cNvPr id="18" name="Picture 17">
            <a:extLst>
              <a:ext uri="{FF2B5EF4-FFF2-40B4-BE49-F238E27FC236}">
                <a16:creationId xmlns:a16="http://schemas.microsoft.com/office/drawing/2014/main" id="{F3340841-9C8A-AEAB-CF9C-B8D2BEB24975}"/>
              </a:ext>
            </a:extLst>
          </p:cNvPr>
          <p:cNvPicPr>
            <a:picLocks noChangeAspect="1"/>
          </p:cNvPicPr>
          <p:nvPr/>
        </p:nvPicPr>
        <p:blipFill>
          <a:blip r:embed="rId2">
            <a:clrChange>
              <a:clrFrom>
                <a:srgbClr val="F4F4F6"/>
              </a:clrFrom>
              <a:clrTo>
                <a:srgbClr val="F4F4F6">
                  <a:alpha val="0"/>
                </a:srgbClr>
              </a:clrTo>
            </a:clrChange>
          </a:blip>
          <a:stretch>
            <a:fillRect/>
          </a:stretch>
        </p:blipFill>
        <p:spPr>
          <a:xfrm>
            <a:off x="2486714" y="2195437"/>
            <a:ext cx="726332" cy="731520"/>
          </a:xfrm>
          <a:prstGeom prst="rect">
            <a:avLst/>
          </a:prstGeom>
        </p:spPr>
      </p:pic>
      <p:pic>
        <p:nvPicPr>
          <p:cNvPr id="20" name="Picture 19">
            <a:extLst>
              <a:ext uri="{FF2B5EF4-FFF2-40B4-BE49-F238E27FC236}">
                <a16:creationId xmlns:a16="http://schemas.microsoft.com/office/drawing/2014/main" id="{49E763D6-F7C2-CE2F-1650-26D7D66D436A}"/>
              </a:ext>
            </a:extLst>
          </p:cNvPr>
          <p:cNvPicPr>
            <a:picLocks noChangeAspect="1"/>
          </p:cNvPicPr>
          <p:nvPr/>
        </p:nvPicPr>
        <p:blipFill rotWithShape="1">
          <a:blip r:embed="rId3">
            <a:clrChange>
              <a:clrFrom>
                <a:srgbClr val="F4F4F6"/>
              </a:clrFrom>
              <a:clrTo>
                <a:srgbClr val="F4F4F6">
                  <a:alpha val="0"/>
                </a:srgbClr>
              </a:clrTo>
            </a:clrChange>
          </a:blip>
          <a:srcRect r="5555" b="5886"/>
          <a:stretch/>
        </p:blipFill>
        <p:spPr>
          <a:xfrm>
            <a:off x="5646995" y="2195437"/>
            <a:ext cx="898010" cy="731520"/>
          </a:xfrm>
          <a:prstGeom prst="rect">
            <a:avLst/>
          </a:prstGeom>
        </p:spPr>
      </p:pic>
      <p:pic>
        <p:nvPicPr>
          <p:cNvPr id="22" name="Picture 21">
            <a:extLst>
              <a:ext uri="{FF2B5EF4-FFF2-40B4-BE49-F238E27FC236}">
                <a16:creationId xmlns:a16="http://schemas.microsoft.com/office/drawing/2014/main" id="{5389FCC9-2637-A187-20A5-30284586E9E6}"/>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8682071" y="2195437"/>
            <a:ext cx="1320099" cy="731520"/>
          </a:xfrm>
          <a:prstGeom prst="rect">
            <a:avLst/>
          </a:prstGeom>
        </p:spPr>
      </p:pic>
      <p:pic>
        <p:nvPicPr>
          <p:cNvPr id="24" name="Picture 23">
            <a:extLst>
              <a:ext uri="{FF2B5EF4-FFF2-40B4-BE49-F238E27FC236}">
                <a16:creationId xmlns:a16="http://schemas.microsoft.com/office/drawing/2014/main" id="{4BFDC75F-928A-B91C-5A30-A0CE0D6EF732}"/>
              </a:ext>
            </a:extLst>
          </p:cNvPr>
          <p:cNvPicPr>
            <a:picLocks noChangeAspect="1"/>
          </p:cNvPicPr>
          <p:nvPr/>
        </p:nvPicPr>
        <p:blipFill>
          <a:blip r:embed="rId5">
            <a:clrChange>
              <a:clrFrom>
                <a:srgbClr val="F4F4F6"/>
              </a:clrFrom>
              <a:clrTo>
                <a:srgbClr val="F4F4F6">
                  <a:alpha val="0"/>
                </a:srgbClr>
              </a:clrTo>
            </a:clrChange>
          </a:blip>
          <a:stretch>
            <a:fillRect/>
          </a:stretch>
        </p:blipFill>
        <p:spPr>
          <a:xfrm>
            <a:off x="4034028" y="4055539"/>
            <a:ext cx="877824" cy="731520"/>
          </a:xfrm>
          <a:prstGeom prst="rect">
            <a:avLst/>
          </a:prstGeom>
        </p:spPr>
      </p:pic>
      <p:pic>
        <p:nvPicPr>
          <p:cNvPr id="26" name="Picture 25">
            <a:extLst>
              <a:ext uri="{FF2B5EF4-FFF2-40B4-BE49-F238E27FC236}">
                <a16:creationId xmlns:a16="http://schemas.microsoft.com/office/drawing/2014/main" id="{07FA24FD-19AA-F7F2-6F7F-CB1BE1FE9AAF}"/>
              </a:ext>
            </a:extLst>
          </p:cNvPr>
          <p:cNvPicPr>
            <a:picLocks noChangeAspect="1"/>
          </p:cNvPicPr>
          <p:nvPr/>
        </p:nvPicPr>
        <p:blipFill>
          <a:blip r:embed="rId6">
            <a:clrChange>
              <a:clrFrom>
                <a:srgbClr val="F4F4F6"/>
              </a:clrFrom>
              <a:clrTo>
                <a:srgbClr val="F4F4F6">
                  <a:alpha val="0"/>
                </a:srgbClr>
              </a:clrTo>
            </a:clrChange>
          </a:blip>
          <a:stretch>
            <a:fillRect/>
          </a:stretch>
        </p:blipFill>
        <p:spPr>
          <a:xfrm>
            <a:off x="7339669" y="4055539"/>
            <a:ext cx="758782" cy="731520"/>
          </a:xfrm>
          <a:prstGeom prst="rect">
            <a:avLst/>
          </a:prstGeom>
        </p:spPr>
      </p:pic>
    </p:spTree>
    <p:extLst>
      <p:ext uri="{BB962C8B-B14F-4D97-AF65-F5344CB8AC3E}">
        <p14:creationId xmlns:p14="http://schemas.microsoft.com/office/powerpoint/2010/main" val="302633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b="1" dirty="0"/>
              <a:t>Focus on revenues</a:t>
            </a:r>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p:txBody>
          <a:bodyPr/>
          <a:lstStyle/>
          <a:p>
            <a:r>
              <a:rPr lang="en-US" dirty="0"/>
              <a:t>City vs. State &amp; County taxes</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13</a:t>
            </a:fld>
            <a:endParaRPr lang="en-US"/>
          </a:p>
        </p:txBody>
      </p:sp>
      <p:sp>
        <p:nvSpPr>
          <p:cNvPr id="14" name="Content Placeholder 13">
            <a:extLst>
              <a:ext uri="{FF2B5EF4-FFF2-40B4-BE49-F238E27FC236}">
                <a16:creationId xmlns:a16="http://schemas.microsoft.com/office/drawing/2014/main" id="{A1D95323-E2A6-8844-0587-60DC477CF2D4}"/>
              </a:ext>
            </a:extLst>
          </p:cNvPr>
          <p:cNvSpPr>
            <a:spLocks noGrp="1"/>
          </p:cNvSpPr>
          <p:nvPr>
            <p:ph idx="1"/>
          </p:nvPr>
        </p:nvSpPr>
        <p:spPr>
          <a:xfrm>
            <a:off x="838199" y="1825624"/>
            <a:ext cx="10287001" cy="1384301"/>
          </a:xfrm>
        </p:spPr>
        <p:txBody>
          <a:bodyPr>
            <a:normAutofit/>
          </a:bodyPr>
          <a:lstStyle/>
          <a:p>
            <a:pPr marL="0" indent="0">
              <a:buNone/>
            </a:pPr>
            <a:r>
              <a:rPr lang="en-US" sz="2000" dirty="0"/>
              <a:t>Despite property taxes accounting for most of Kenmore’s revenues, that is only a small and proportionally increasingly smaller fraction of our total homeowner property taxes</a:t>
            </a:r>
          </a:p>
        </p:txBody>
      </p:sp>
      <p:sp>
        <p:nvSpPr>
          <p:cNvPr id="20" name="TextBox 19">
            <a:extLst>
              <a:ext uri="{FF2B5EF4-FFF2-40B4-BE49-F238E27FC236}">
                <a16:creationId xmlns:a16="http://schemas.microsoft.com/office/drawing/2014/main" id="{B34F6D69-3240-B99A-0B80-7BCC3B0D7566}"/>
              </a:ext>
            </a:extLst>
          </p:cNvPr>
          <p:cNvSpPr txBox="1"/>
          <p:nvPr/>
        </p:nvSpPr>
        <p:spPr>
          <a:xfrm>
            <a:off x="542924" y="6245527"/>
            <a:ext cx="9305925" cy="246221"/>
          </a:xfrm>
          <a:prstGeom prst="rect">
            <a:avLst/>
          </a:prstGeom>
          <a:noFill/>
        </p:spPr>
        <p:txBody>
          <a:bodyPr wrap="square">
            <a:spAutoFit/>
          </a:bodyPr>
          <a:lstStyle/>
          <a:p>
            <a:r>
              <a:rPr lang="en-US" sz="1000" dirty="0">
                <a:hlinkClick r:id="rId2"/>
              </a:rPr>
              <a:t>https://dor.wa.gov/about/statistics-reports/property-tax-statistics/property-tax-statistics-2023</a:t>
            </a:r>
            <a:r>
              <a:rPr lang="en-US" sz="1000" dirty="0"/>
              <a:t> - Property Taxes by Fund across WA, According to Tax Year Due</a:t>
            </a:r>
          </a:p>
        </p:txBody>
      </p:sp>
      <p:graphicFrame>
        <p:nvGraphicFramePr>
          <p:cNvPr id="5" name="Chart 4">
            <a:extLst>
              <a:ext uri="{FF2B5EF4-FFF2-40B4-BE49-F238E27FC236}">
                <a16:creationId xmlns:a16="http://schemas.microsoft.com/office/drawing/2014/main" id="{DAE9D6C7-2A5F-1468-2614-127ED40DBBFB}"/>
              </a:ext>
            </a:extLst>
          </p:cNvPr>
          <p:cNvGraphicFramePr/>
          <p:nvPr>
            <p:extLst>
              <p:ext uri="{D42A27DB-BD31-4B8C-83A1-F6EECF244321}">
                <p14:modId xmlns:p14="http://schemas.microsoft.com/office/powerpoint/2010/main" val="1148217332"/>
              </p:ext>
            </p:extLst>
          </p:nvPr>
        </p:nvGraphicFramePr>
        <p:xfrm>
          <a:off x="2032000" y="2476500"/>
          <a:ext cx="8128000" cy="3661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946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E1FC5C4-5F19-6A8B-35A6-491471CF6153}"/>
              </a:ext>
            </a:extLst>
          </p:cNvPr>
          <p:cNvSpPr/>
          <p:nvPr/>
        </p:nvSpPr>
        <p:spPr>
          <a:xfrm>
            <a:off x="6742218" y="1952904"/>
            <a:ext cx="811439" cy="56071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marL="0" indent="0" algn="l">
              <a:buNone/>
            </a:pPr>
            <a:r>
              <a:rPr lang="en-US" b="1" dirty="0"/>
              <a:t>Focus on revenues</a:t>
            </a:r>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a:xfrm>
            <a:off x="838200" y="1203623"/>
            <a:ext cx="10515600" cy="560717"/>
          </a:xfrm>
        </p:spPr>
        <p:txBody>
          <a:bodyPr/>
          <a:lstStyle/>
          <a:p>
            <a:r>
              <a:rPr lang="en-US" dirty="0"/>
              <a:t>Legal caps on tax increases</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14</a:t>
            </a:fld>
            <a:endParaRPr lang="en-US"/>
          </a:p>
        </p:txBody>
      </p:sp>
      <p:pic>
        <p:nvPicPr>
          <p:cNvPr id="12" name="Picture 11">
            <a:extLst>
              <a:ext uri="{FF2B5EF4-FFF2-40B4-BE49-F238E27FC236}">
                <a16:creationId xmlns:a16="http://schemas.microsoft.com/office/drawing/2014/main" id="{EB4371C1-99B3-6A6F-271D-CADD8D234EDD}"/>
              </a:ext>
            </a:extLst>
          </p:cNvPr>
          <p:cNvPicPr>
            <a:picLocks noChangeAspect="1"/>
          </p:cNvPicPr>
          <p:nvPr/>
        </p:nvPicPr>
        <p:blipFill rotWithShape="1">
          <a:blip r:embed="rId2">
            <a:clrChange>
              <a:clrFrom>
                <a:srgbClr val="F4F4F6"/>
              </a:clrFrom>
              <a:clrTo>
                <a:srgbClr val="F4F4F6">
                  <a:alpha val="0"/>
                </a:srgbClr>
              </a:clrTo>
            </a:clrChange>
          </a:blip>
          <a:srcRect l="9322" t="4545" r="9322" b="9440"/>
          <a:stretch/>
        </p:blipFill>
        <p:spPr>
          <a:xfrm>
            <a:off x="2055542" y="1878776"/>
            <a:ext cx="1070517" cy="914400"/>
          </a:xfrm>
          <a:prstGeom prst="rect">
            <a:avLst/>
          </a:prstGeom>
        </p:spPr>
      </p:pic>
      <p:sp>
        <p:nvSpPr>
          <p:cNvPr id="13" name="TextBox 12">
            <a:extLst>
              <a:ext uri="{FF2B5EF4-FFF2-40B4-BE49-F238E27FC236}">
                <a16:creationId xmlns:a16="http://schemas.microsoft.com/office/drawing/2014/main" id="{CE312022-2A70-DB2F-A916-827F7ECF7992}"/>
              </a:ext>
            </a:extLst>
          </p:cNvPr>
          <p:cNvSpPr txBox="1"/>
          <p:nvPr/>
        </p:nvSpPr>
        <p:spPr>
          <a:xfrm>
            <a:off x="1790742" y="2807909"/>
            <a:ext cx="1600118" cy="400110"/>
          </a:xfrm>
          <a:prstGeom prst="rect">
            <a:avLst/>
          </a:prstGeom>
          <a:noFill/>
        </p:spPr>
        <p:txBody>
          <a:bodyPr wrap="none" rtlCol="0">
            <a:spAutoFit/>
          </a:bodyPr>
          <a:lstStyle/>
          <a:p>
            <a:pPr algn="ctr"/>
            <a:r>
              <a:rPr lang="en-US" sz="2000" b="1" dirty="0"/>
              <a:t>Property tax</a:t>
            </a:r>
          </a:p>
        </p:txBody>
      </p:sp>
      <p:sp>
        <p:nvSpPr>
          <p:cNvPr id="14" name="TextBox 13">
            <a:extLst>
              <a:ext uri="{FF2B5EF4-FFF2-40B4-BE49-F238E27FC236}">
                <a16:creationId xmlns:a16="http://schemas.microsoft.com/office/drawing/2014/main" id="{3D4B297B-F4BD-B20F-83B3-86395CE36DC2}"/>
              </a:ext>
            </a:extLst>
          </p:cNvPr>
          <p:cNvSpPr txBox="1"/>
          <p:nvPr/>
        </p:nvSpPr>
        <p:spPr>
          <a:xfrm>
            <a:off x="5339222" y="2807909"/>
            <a:ext cx="1513556" cy="400110"/>
          </a:xfrm>
          <a:prstGeom prst="rect">
            <a:avLst/>
          </a:prstGeom>
          <a:noFill/>
        </p:spPr>
        <p:txBody>
          <a:bodyPr wrap="none" rtlCol="0">
            <a:spAutoFit/>
          </a:bodyPr>
          <a:lstStyle/>
          <a:p>
            <a:pPr algn="ctr"/>
            <a:r>
              <a:rPr lang="en-US" sz="2000" b="1" dirty="0"/>
              <a:t>Natural gas</a:t>
            </a:r>
          </a:p>
        </p:txBody>
      </p:sp>
      <p:sp>
        <p:nvSpPr>
          <p:cNvPr id="15" name="TextBox 14">
            <a:extLst>
              <a:ext uri="{FF2B5EF4-FFF2-40B4-BE49-F238E27FC236}">
                <a16:creationId xmlns:a16="http://schemas.microsoft.com/office/drawing/2014/main" id="{86798827-ABD0-9CEA-90F5-FFF4FC4465E7}"/>
              </a:ext>
            </a:extLst>
          </p:cNvPr>
          <p:cNvSpPr txBox="1"/>
          <p:nvPr/>
        </p:nvSpPr>
        <p:spPr>
          <a:xfrm>
            <a:off x="9076857" y="2807909"/>
            <a:ext cx="1048685" cy="400110"/>
          </a:xfrm>
          <a:prstGeom prst="rect">
            <a:avLst/>
          </a:prstGeom>
          <a:noFill/>
        </p:spPr>
        <p:txBody>
          <a:bodyPr wrap="none" rtlCol="0">
            <a:spAutoFit/>
          </a:bodyPr>
          <a:lstStyle/>
          <a:p>
            <a:pPr algn="ctr"/>
            <a:r>
              <a:rPr lang="en-US" sz="2000" b="1" dirty="0"/>
              <a:t>Electric</a:t>
            </a:r>
          </a:p>
        </p:txBody>
      </p:sp>
      <p:sp>
        <p:nvSpPr>
          <p:cNvPr id="16" name="TextBox 15">
            <a:extLst>
              <a:ext uri="{FF2B5EF4-FFF2-40B4-BE49-F238E27FC236}">
                <a16:creationId xmlns:a16="http://schemas.microsoft.com/office/drawing/2014/main" id="{EE9029A2-AF85-F1F9-FC72-E9FC9382EB8F}"/>
              </a:ext>
            </a:extLst>
          </p:cNvPr>
          <p:cNvSpPr txBox="1"/>
          <p:nvPr/>
        </p:nvSpPr>
        <p:spPr>
          <a:xfrm>
            <a:off x="1997529" y="5124071"/>
            <a:ext cx="1186543" cy="400110"/>
          </a:xfrm>
          <a:prstGeom prst="rect">
            <a:avLst/>
          </a:prstGeom>
          <a:noFill/>
        </p:spPr>
        <p:txBody>
          <a:bodyPr wrap="none" rtlCol="0">
            <a:spAutoFit/>
          </a:bodyPr>
          <a:lstStyle/>
          <a:p>
            <a:pPr algn="ctr"/>
            <a:r>
              <a:rPr lang="en-US" sz="2000" b="1" dirty="0"/>
              <a:t>Telecom</a:t>
            </a:r>
          </a:p>
        </p:txBody>
      </p:sp>
      <p:sp>
        <p:nvSpPr>
          <p:cNvPr id="17" name="TextBox 16">
            <a:extLst>
              <a:ext uri="{FF2B5EF4-FFF2-40B4-BE49-F238E27FC236}">
                <a16:creationId xmlns:a16="http://schemas.microsoft.com/office/drawing/2014/main" id="{C0099663-146E-66C5-8478-FE6CF92988CF}"/>
              </a:ext>
            </a:extLst>
          </p:cNvPr>
          <p:cNvSpPr txBox="1"/>
          <p:nvPr/>
        </p:nvSpPr>
        <p:spPr>
          <a:xfrm>
            <a:off x="5675852" y="5124071"/>
            <a:ext cx="840295" cy="400110"/>
          </a:xfrm>
          <a:prstGeom prst="rect">
            <a:avLst/>
          </a:prstGeom>
          <a:noFill/>
        </p:spPr>
        <p:txBody>
          <a:bodyPr wrap="none" rtlCol="0">
            <a:spAutoFit/>
          </a:bodyPr>
          <a:lstStyle/>
          <a:p>
            <a:pPr algn="ctr"/>
            <a:r>
              <a:rPr lang="en-US" sz="2000" b="1" dirty="0"/>
              <a:t>Cable</a:t>
            </a:r>
          </a:p>
        </p:txBody>
      </p:sp>
      <p:sp>
        <p:nvSpPr>
          <p:cNvPr id="18" name="TextBox 17">
            <a:extLst>
              <a:ext uri="{FF2B5EF4-FFF2-40B4-BE49-F238E27FC236}">
                <a16:creationId xmlns:a16="http://schemas.microsoft.com/office/drawing/2014/main" id="{5635E2B0-DA03-025C-630B-E34F49914F0F}"/>
              </a:ext>
            </a:extLst>
          </p:cNvPr>
          <p:cNvSpPr txBox="1"/>
          <p:nvPr/>
        </p:nvSpPr>
        <p:spPr>
          <a:xfrm>
            <a:off x="9026365" y="5124071"/>
            <a:ext cx="1149674" cy="400110"/>
          </a:xfrm>
          <a:prstGeom prst="rect">
            <a:avLst/>
          </a:prstGeom>
          <a:noFill/>
        </p:spPr>
        <p:txBody>
          <a:bodyPr wrap="none" rtlCol="0">
            <a:spAutoFit/>
          </a:bodyPr>
          <a:lstStyle/>
          <a:p>
            <a:pPr algn="ctr"/>
            <a:r>
              <a:rPr lang="en-US" sz="2000" b="1" dirty="0"/>
              <a:t>Car tabs</a:t>
            </a:r>
          </a:p>
        </p:txBody>
      </p:sp>
      <p:cxnSp>
        <p:nvCxnSpPr>
          <p:cNvPr id="22" name="Straight Connector 21">
            <a:extLst>
              <a:ext uri="{FF2B5EF4-FFF2-40B4-BE49-F238E27FC236}">
                <a16:creationId xmlns:a16="http://schemas.microsoft.com/office/drawing/2014/main" id="{1CB7FBAF-D5BE-270B-8110-DA95B7D9D3DC}"/>
              </a:ext>
            </a:extLst>
          </p:cNvPr>
          <p:cNvCxnSpPr>
            <a:cxnSpLocks/>
          </p:cNvCxnSpPr>
          <p:nvPr/>
        </p:nvCxnSpPr>
        <p:spPr>
          <a:xfrm>
            <a:off x="4343400" y="2000251"/>
            <a:ext cx="0" cy="38404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F6EE27-60E3-AF7D-C9FA-30260FF0D012}"/>
              </a:ext>
            </a:extLst>
          </p:cNvPr>
          <p:cNvCxnSpPr>
            <a:cxnSpLocks/>
          </p:cNvCxnSpPr>
          <p:nvPr/>
        </p:nvCxnSpPr>
        <p:spPr>
          <a:xfrm>
            <a:off x="7848600" y="2000251"/>
            <a:ext cx="0" cy="38404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5162A59-AFE3-E754-F023-44F492A6BBA1}"/>
              </a:ext>
            </a:extLst>
          </p:cNvPr>
          <p:cNvCxnSpPr>
            <a:cxnSpLocks/>
          </p:cNvCxnSpPr>
          <p:nvPr/>
        </p:nvCxnSpPr>
        <p:spPr>
          <a:xfrm flipV="1">
            <a:off x="838199" y="3920491"/>
            <a:ext cx="105156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5CA3112-978A-5C03-0361-C984BB2EF69E}"/>
              </a:ext>
            </a:extLst>
          </p:cNvPr>
          <p:cNvSpPr txBox="1"/>
          <p:nvPr/>
        </p:nvSpPr>
        <p:spPr>
          <a:xfrm>
            <a:off x="1000128" y="3095106"/>
            <a:ext cx="3181340" cy="830997"/>
          </a:xfrm>
          <a:prstGeom prst="rect">
            <a:avLst/>
          </a:prstGeom>
          <a:noFill/>
        </p:spPr>
        <p:txBody>
          <a:bodyPr wrap="square" rtlCol="0">
            <a:spAutoFit/>
          </a:bodyPr>
          <a:lstStyle/>
          <a:p>
            <a:pPr algn="ctr"/>
            <a:r>
              <a:rPr lang="en-US" sz="1600" dirty="0"/>
              <a:t>1% levy limit: </a:t>
            </a:r>
            <a:r>
              <a:rPr lang="en-US" sz="1600" b="0" i="0" dirty="0">
                <a:solidFill>
                  <a:srgbClr val="333333"/>
                </a:solidFill>
                <a:effectLst/>
              </a:rPr>
              <a:t>if a city levies their highest lawful l levy, it can only increase it by 1% the next year*</a:t>
            </a:r>
            <a:endParaRPr lang="en-US" sz="1600" dirty="0"/>
          </a:p>
        </p:txBody>
      </p:sp>
      <p:sp>
        <p:nvSpPr>
          <p:cNvPr id="30" name="TextBox 29">
            <a:extLst>
              <a:ext uri="{FF2B5EF4-FFF2-40B4-BE49-F238E27FC236}">
                <a16:creationId xmlns:a16="http://schemas.microsoft.com/office/drawing/2014/main" id="{17D80678-5C36-9755-2084-7792E39D5184}"/>
              </a:ext>
            </a:extLst>
          </p:cNvPr>
          <p:cNvSpPr txBox="1"/>
          <p:nvPr/>
        </p:nvSpPr>
        <p:spPr>
          <a:xfrm>
            <a:off x="504826" y="6211669"/>
            <a:ext cx="10029823" cy="400110"/>
          </a:xfrm>
          <a:prstGeom prst="rect">
            <a:avLst/>
          </a:prstGeom>
          <a:noFill/>
        </p:spPr>
        <p:txBody>
          <a:bodyPr wrap="square">
            <a:spAutoFit/>
          </a:bodyPr>
          <a:lstStyle/>
          <a:p>
            <a:r>
              <a:rPr lang="en-US" sz="1000" b="0" i="1" dirty="0">
                <a:solidFill>
                  <a:srgbClr val="333333"/>
                </a:solidFill>
                <a:effectLst/>
              </a:rPr>
              <a:t>* + any tax revenues generated by new construction, improvements to property, state assessed utility value increases, and wind turbines, solar, biomass, and geothermal facilities added to the tax rolls in the past year</a:t>
            </a:r>
            <a:endParaRPr lang="en-US" sz="1000" i="1" dirty="0"/>
          </a:p>
        </p:txBody>
      </p:sp>
      <p:pic>
        <p:nvPicPr>
          <p:cNvPr id="32" name="Picture 31">
            <a:extLst>
              <a:ext uri="{FF2B5EF4-FFF2-40B4-BE49-F238E27FC236}">
                <a16:creationId xmlns:a16="http://schemas.microsoft.com/office/drawing/2014/main" id="{20F56399-240D-18DF-7C11-8B1629C9F69D}"/>
              </a:ext>
            </a:extLst>
          </p:cNvPr>
          <p:cNvPicPr>
            <a:picLocks noChangeAspect="1"/>
          </p:cNvPicPr>
          <p:nvPr/>
        </p:nvPicPr>
        <p:blipFill rotWithShape="1">
          <a:blip r:embed="rId3">
            <a:clrChange>
              <a:clrFrom>
                <a:srgbClr val="F4F4F6"/>
              </a:clrFrom>
              <a:clrTo>
                <a:srgbClr val="F4F4F6">
                  <a:alpha val="0"/>
                </a:srgbClr>
              </a:clrTo>
            </a:clrChange>
          </a:blip>
          <a:srcRect l="12792" t="6626" r="7364" b="3012"/>
          <a:stretch/>
        </p:blipFill>
        <p:spPr>
          <a:xfrm>
            <a:off x="5782056" y="2001928"/>
            <a:ext cx="627888" cy="914400"/>
          </a:xfrm>
          <a:prstGeom prst="rect">
            <a:avLst/>
          </a:prstGeom>
        </p:spPr>
      </p:pic>
      <p:sp>
        <p:nvSpPr>
          <p:cNvPr id="33" name="TextBox 32">
            <a:extLst>
              <a:ext uri="{FF2B5EF4-FFF2-40B4-BE49-F238E27FC236}">
                <a16:creationId xmlns:a16="http://schemas.microsoft.com/office/drawing/2014/main" id="{3CFD7F36-2939-0B85-AE26-0BB8C8C80753}"/>
              </a:ext>
            </a:extLst>
          </p:cNvPr>
          <p:cNvSpPr txBox="1"/>
          <p:nvPr/>
        </p:nvSpPr>
        <p:spPr>
          <a:xfrm>
            <a:off x="4505327" y="3095106"/>
            <a:ext cx="3181340" cy="584775"/>
          </a:xfrm>
          <a:prstGeom prst="rect">
            <a:avLst/>
          </a:prstGeom>
          <a:noFill/>
        </p:spPr>
        <p:txBody>
          <a:bodyPr wrap="square" rtlCol="0">
            <a:spAutoFit/>
          </a:bodyPr>
          <a:lstStyle/>
          <a:p>
            <a:pPr algn="ctr"/>
            <a:r>
              <a:rPr lang="en-US" sz="1600" dirty="0"/>
              <a:t>6% unless voters approve a higher rate</a:t>
            </a:r>
          </a:p>
        </p:txBody>
      </p:sp>
      <p:sp>
        <p:nvSpPr>
          <p:cNvPr id="34" name="TextBox 33">
            <a:extLst>
              <a:ext uri="{FF2B5EF4-FFF2-40B4-BE49-F238E27FC236}">
                <a16:creationId xmlns:a16="http://schemas.microsoft.com/office/drawing/2014/main" id="{AB58171C-972F-3CAA-D1CD-9695CBE7CD37}"/>
              </a:ext>
            </a:extLst>
          </p:cNvPr>
          <p:cNvSpPr txBox="1"/>
          <p:nvPr/>
        </p:nvSpPr>
        <p:spPr>
          <a:xfrm>
            <a:off x="7915278" y="3095106"/>
            <a:ext cx="3181340" cy="584775"/>
          </a:xfrm>
          <a:prstGeom prst="rect">
            <a:avLst/>
          </a:prstGeom>
          <a:noFill/>
        </p:spPr>
        <p:txBody>
          <a:bodyPr wrap="square" rtlCol="0">
            <a:spAutoFit/>
          </a:bodyPr>
          <a:lstStyle/>
          <a:p>
            <a:pPr algn="ctr"/>
            <a:r>
              <a:rPr lang="en-US" sz="1600" dirty="0"/>
              <a:t>6% unless voters approve a higher rate</a:t>
            </a:r>
          </a:p>
        </p:txBody>
      </p:sp>
      <p:sp>
        <p:nvSpPr>
          <p:cNvPr id="35" name="TextBox 34">
            <a:extLst>
              <a:ext uri="{FF2B5EF4-FFF2-40B4-BE49-F238E27FC236}">
                <a16:creationId xmlns:a16="http://schemas.microsoft.com/office/drawing/2014/main" id="{FA00206E-4C5D-CFF0-8E32-58387EC1376E}"/>
              </a:ext>
            </a:extLst>
          </p:cNvPr>
          <p:cNvSpPr txBox="1"/>
          <p:nvPr/>
        </p:nvSpPr>
        <p:spPr>
          <a:xfrm>
            <a:off x="995817" y="5438330"/>
            <a:ext cx="3181340" cy="584775"/>
          </a:xfrm>
          <a:prstGeom prst="rect">
            <a:avLst/>
          </a:prstGeom>
          <a:noFill/>
        </p:spPr>
        <p:txBody>
          <a:bodyPr wrap="square" rtlCol="0">
            <a:spAutoFit/>
          </a:bodyPr>
          <a:lstStyle/>
          <a:p>
            <a:pPr algn="ctr"/>
            <a:r>
              <a:rPr lang="en-US" sz="1600" dirty="0"/>
              <a:t>6% unless voters approve a higher rate</a:t>
            </a:r>
          </a:p>
        </p:txBody>
      </p:sp>
      <p:sp>
        <p:nvSpPr>
          <p:cNvPr id="36" name="TextBox 35">
            <a:extLst>
              <a:ext uri="{FF2B5EF4-FFF2-40B4-BE49-F238E27FC236}">
                <a16:creationId xmlns:a16="http://schemas.microsoft.com/office/drawing/2014/main" id="{33657838-2BD9-9A57-2AEC-B4C196C42874}"/>
              </a:ext>
            </a:extLst>
          </p:cNvPr>
          <p:cNvSpPr txBox="1"/>
          <p:nvPr/>
        </p:nvSpPr>
        <p:spPr>
          <a:xfrm>
            <a:off x="4501016" y="5438330"/>
            <a:ext cx="3181340" cy="584775"/>
          </a:xfrm>
          <a:prstGeom prst="rect">
            <a:avLst/>
          </a:prstGeom>
          <a:noFill/>
        </p:spPr>
        <p:txBody>
          <a:bodyPr wrap="square" rtlCol="0">
            <a:spAutoFit/>
          </a:bodyPr>
          <a:lstStyle/>
          <a:p>
            <a:pPr algn="ctr"/>
            <a:r>
              <a:rPr lang="en-US" sz="1600" dirty="0"/>
              <a:t>May not be “unduly discriminatory”</a:t>
            </a:r>
          </a:p>
        </p:txBody>
      </p:sp>
      <p:sp>
        <p:nvSpPr>
          <p:cNvPr id="37" name="TextBox 36">
            <a:extLst>
              <a:ext uri="{FF2B5EF4-FFF2-40B4-BE49-F238E27FC236}">
                <a16:creationId xmlns:a16="http://schemas.microsoft.com/office/drawing/2014/main" id="{A08F2A96-6811-6A1D-4777-EE948B939C32}"/>
              </a:ext>
            </a:extLst>
          </p:cNvPr>
          <p:cNvSpPr txBox="1"/>
          <p:nvPr/>
        </p:nvSpPr>
        <p:spPr>
          <a:xfrm>
            <a:off x="8006215" y="5417390"/>
            <a:ext cx="3181340" cy="584775"/>
          </a:xfrm>
          <a:prstGeom prst="rect">
            <a:avLst/>
          </a:prstGeom>
          <a:noFill/>
        </p:spPr>
        <p:txBody>
          <a:bodyPr wrap="square" rtlCol="0">
            <a:spAutoFit/>
          </a:bodyPr>
          <a:lstStyle/>
          <a:p>
            <a:pPr algn="ctr"/>
            <a:r>
              <a:rPr lang="en-US" sz="1600" dirty="0"/>
              <a:t>$50, must wait for 24 months or Feb 2025 before next increase</a:t>
            </a:r>
          </a:p>
        </p:txBody>
      </p:sp>
      <p:pic>
        <p:nvPicPr>
          <p:cNvPr id="39" name="Picture 38">
            <a:extLst>
              <a:ext uri="{FF2B5EF4-FFF2-40B4-BE49-F238E27FC236}">
                <a16:creationId xmlns:a16="http://schemas.microsoft.com/office/drawing/2014/main" id="{CF487FDC-6514-FBDF-3583-FDB609054DB8}"/>
              </a:ext>
            </a:extLst>
          </p:cNvPr>
          <p:cNvPicPr>
            <a:picLocks noChangeAspect="1"/>
          </p:cNvPicPr>
          <p:nvPr/>
        </p:nvPicPr>
        <p:blipFill rotWithShape="1">
          <a:blip r:embed="rId4">
            <a:clrChange>
              <a:clrFrom>
                <a:srgbClr val="F4F4F6"/>
              </a:clrFrom>
              <a:clrTo>
                <a:srgbClr val="F4F4F6">
                  <a:alpha val="0"/>
                </a:srgbClr>
              </a:clrTo>
            </a:clrChange>
          </a:blip>
          <a:srcRect l="7866" t="4658" r="6725" b="4658"/>
          <a:stretch/>
        </p:blipFill>
        <p:spPr>
          <a:xfrm>
            <a:off x="9143844" y="1872725"/>
            <a:ext cx="914713" cy="914400"/>
          </a:xfrm>
          <a:prstGeom prst="rect">
            <a:avLst/>
          </a:prstGeom>
        </p:spPr>
      </p:pic>
      <p:pic>
        <p:nvPicPr>
          <p:cNvPr id="41" name="Picture 40">
            <a:extLst>
              <a:ext uri="{FF2B5EF4-FFF2-40B4-BE49-F238E27FC236}">
                <a16:creationId xmlns:a16="http://schemas.microsoft.com/office/drawing/2014/main" id="{C4077E17-9862-EE3E-6C50-9C65F945A1B5}"/>
              </a:ext>
            </a:extLst>
          </p:cNvPr>
          <p:cNvPicPr>
            <a:picLocks noChangeAspect="1"/>
          </p:cNvPicPr>
          <p:nvPr/>
        </p:nvPicPr>
        <p:blipFill>
          <a:blip r:embed="rId5">
            <a:clrChange>
              <a:clrFrom>
                <a:srgbClr val="F4F4F6"/>
              </a:clrFrom>
              <a:clrTo>
                <a:srgbClr val="F4F4F6">
                  <a:alpha val="0"/>
                </a:srgbClr>
              </a:clrTo>
            </a:clrChange>
          </a:blip>
          <a:stretch>
            <a:fillRect/>
          </a:stretch>
        </p:blipFill>
        <p:spPr>
          <a:xfrm>
            <a:off x="2139818" y="4193427"/>
            <a:ext cx="908720" cy="914400"/>
          </a:xfrm>
          <a:prstGeom prst="rect">
            <a:avLst/>
          </a:prstGeom>
        </p:spPr>
      </p:pic>
      <p:pic>
        <p:nvPicPr>
          <p:cNvPr id="43" name="Picture 42">
            <a:extLst>
              <a:ext uri="{FF2B5EF4-FFF2-40B4-BE49-F238E27FC236}">
                <a16:creationId xmlns:a16="http://schemas.microsoft.com/office/drawing/2014/main" id="{1ECC58C2-69A8-74FC-4257-EEAA02D14CDF}"/>
              </a:ext>
            </a:extLst>
          </p:cNvPr>
          <p:cNvPicPr>
            <a:picLocks noChangeAspect="1"/>
          </p:cNvPicPr>
          <p:nvPr/>
        </p:nvPicPr>
        <p:blipFill rotWithShape="1">
          <a:blip r:embed="rId6">
            <a:clrChange>
              <a:clrFrom>
                <a:srgbClr val="F4F4F6"/>
              </a:clrFrom>
              <a:clrTo>
                <a:srgbClr val="F4F4F6">
                  <a:alpha val="0"/>
                </a:srgbClr>
              </a:clrTo>
            </a:clrChange>
          </a:blip>
          <a:srcRect l="13640" t="2683" r="5407" b="12538"/>
          <a:stretch/>
        </p:blipFill>
        <p:spPr>
          <a:xfrm>
            <a:off x="5593420" y="4193427"/>
            <a:ext cx="1016823" cy="914400"/>
          </a:xfrm>
          <a:prstGeom prst="rect">
            <a:avLst/>
          </a:prstGeom>
        </p:spPr>
      </p:pic>
      <p:pic>
        <p:nvPicPr>
          <p:cNvPr id="45" name="Picture 44">
            <a:extLst>
              <a:ext uri="{FF2B5EF4-FFF2-40B4-BE49-F238E27FC236}">
                <a16:creationId xmlns:a16="http://schemas.microsoft.com/office/drawing/2014/main" id="{7B05FE33-F427-24B6-28CE-D11ADF3FF884}"/>
              </a:ext>
            </a:extLst>
          </p:cNvPr>
          <p:cNvPicPr>
            <a:picLocks noChangeAspect="1"/>
          </p:cNvPicPr>
          <p:nvPr/>
        </p:nvPicPr>
        <p:blipFill rotWithShape="1">
          <a:blip r:embed="rId7">
            <a:clrChange>
              <a:clrFrom>
                <a:srgbClr val="F4F4F6"/>
              </a:clrFrom>
              <a:clrTo>
                <a:srgbClr val="F4F4F6">
                  <a:alpha val="0"/>
                </a:srgbClr>
              </a:clrTo>
            </a:clrChange>
          </a:blip>
          <a:srcRect l="4338" t="11111" r="4338" b="11111"/>
          <a:stretch/>
        </p:blipFill>
        <p:spPr>
          <a:xfrm>
            <a:off x="8844422" y="4250577"/>
            <a:ext cx="1513556" cy="800100"/>
          </a:xfrm>
          <a:prstGeom prst="rect">
            <a:avLst/>
          </a:prstGeom>
        </p:spPr>
      </p:pic>
      <p:sp>
        <p:nvSpPr>
          <p:cNvPr id="47" name="TextBox 46">
            <a:extLst>
              <a:ext uri="{FF2B5EF4-FFF2-40B4-BE49-F238E27FC236}">
                <a16:creationId xmlns:a16="http://schemas.microsoft.com/office/drawing/2014/main" id="{BCE5B754-EE37-3BDD-5B7B-F36F1178F62B}"/>
              </a:ext>
            </a:extLst>
          </p:cNvPr>
          <p:cNvSpPr txBox="1"/>
          <p:nvPr/>
        </p:nvSpPr>
        <p:spPr>
          <a:xfrm>
            <a:off x="6887290" y="2142537"/>
            <a:ext cx="521297" cy="400110"/>
          </a:xfrm>
          <a:prstGeom prst="rect">
            <a:avLst/>
          </a:prstGeom>
          <a:noFill/>
        </p:spPr>
        <p:txBody>
          <a:bodyPr wrap="none" rtlCol="0">
            <a:spAutoFit/>
          </a:bodyPr>
          <a:lstStyle/>
          <a:p>
            <a:pPr algn="ctr"/>
            <a:r>
              <a:rPr lang="en-US" sz="2000" b="1" dirty="0"/>
              <a:t>6%</a:t>
            </a:r>
          </a:p>
        </p:txBody>
      </p:sp>
      <p:sp>
        <p:nvSpPr>
          <p:cNvPr id="49" name="TextBox 48">
            <a:extLst>
              <a:ext uri="{FF2B5EF4-FFF2-40B4-BE49-F238E27FC236}">
                <a16:creationId xmlns:a16="http://schemas.microsoft.com/office/drawing/2014/main" id="{8ED3B10D-B2FA-8538-AA57-6968CFE5478D}"/>
              </a:ext>
            </a:extLst>
          </p:cNvPr>
          <p:cNvSpPr txBox="1"/>
          <p:nvPr/>
        </p:nvSpPr>
        <p:spPr>
          <a:xfrm>
            <a:off x="6742218" y="1952904"/>
            <a:ext cx="811441" cy="276999"/>
          </a:xfrm>
          <a:prstGeom prst="rect">
            <a:avLst/>
          </a:prstGeom>
          <a:noFill/>
        </p:spPr>
        <p:txBody>
          <a:bodyPr wrap="none" rtlCol="0">
            <a:spAutoFit/>
          </a:bodyPr>
          <a:lstStyle/>
          <a:p>
            <a:pPr algn="ctr"/>
            <a:r>
              <a:rPr lang="en-US" sz="1200" b="1" dirty="0"/>
              <a:t>Kenmore</a:t>
            </a:r>
          </a:p>
        </p:txBody>
      </p:sp>
      <p:pic>
        <p:nvPicPr>
          <p:cNvPr id="51" name="Picture 50">
            <a:extLst>
              <a:ext uri="{FF2B5EF4-FFF2-40B4-BE49-F238E27FC236}">
                <a16:creationId xmlns:a16="http://schemas.microsoft.com/office/drawing/2014/main" id="{01B8CD63-DAB6-1DB4-5AD7-C6915F4A2A3A}"/>
              </a:ext>
            </a:extLst>
          </p:cNvPr>
          <p:cNvPicPr>
            <a:picLocks noChangeAspect="1"/>
          </p:cNvPicPr>
          <p:nvPr/>
        </p:nvPicPr>
        <p:blipFill rotWithShape="1">
          <a:blip r:embed="rId8">
            <a:clrChange>
              <a:clrFrom>
                <a:srgbClr val="F4F4F6"/>
              </a:clrFrom>
              <a:clrTo>
                <a:srgbClr val="F4F4F6">
                  <a:alpha val="0"/>
                </a:srgbClr>
              </a:clrTo>
            </a:clrChange>
          </a:blip>
          <a:srcRect l="7433" t="6044" r="6757" b="3297"/>
          <a:stretch/>
        </p:blipFill>
        <p:spPr>
          <a:xfrm>
            <a:off x="7339080" y="2418467"/>
            <a:ext cx="351906" cy="457200"/>
          </a:xfrm>
          <a:prstGeom prst="rect">
            <a:avLst/>
          </a:prstGeom>
        </p:spPr>
      </p:pic>
      <p:sp>
        <p:nvSpPr>
          <p:cNvPr id="52" name="Rectangle 51">
            <a:extLst>
              <a:ext uri="{FF2B5EF4-FFF2-40B4-BE49-F238E27FC236}">
                <a16:creationId xmlns:a16="http://schemas.microsoft.com/office/drawing/2014/main" id="{2DCE4AA9-B06B-5E4F-301A-14F0BB27D932}"/>
              </a:ext>
            </a:extLst>
          </p:cNvPr>
          <p:cNvSpPr/>
          <p:nvPr/>
        </p:nvSpPr>
        <p:spPr>
          <a:xfrm>
            <a:off x="10538836" y="1952904"/>
            <a:ext cx="811439" cy="56071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9EC6EB3-4C9B-2963-155C-FA1F41A9CE36}"/>
              </a:ext>
            </a:extLst>
          </p:cNvPr>
          <p:cNvSpPr txBox="1"/>
          <p:nvPr/>
        </p:nvSpPr>
        <p:spPr>
          <a:xfrm>
            <a:off x="10683908" y="2142537"/>
            <a:ext cx="521297" cy="400110"/>
          </a:xfrm>
          <a:prstGeom prst="rect">
            <a:avLst/>
          </a:prstGeom>
          <a:noFill/>
        </p:spPr>
        <p:txBody>
          <a:bodyPr wrap="none" rtlCol="0">
            <a:spAutoFit/>
          </a:bodyPr>
          <a:lstStyle/>
          <a:p>
            <a:pPr algn="ctr"/>
            <a:r>
              <a:rPr lang="en-US" sz="2000" b="1" dirty="0"/>
              <a:t>4%</a:t>
            </a:r>
          </a:p>
        </p:txBody>
      </p:sp>
      <p:sp>
        <p:nvSpPr>
          <p:cNvPr id="54" name="TextBox 53">
            <a:extLst>
              <a:ext uri="{FF2B5EF4-FFF2-40B4-BE49-F238E27FC236}">
                <a16:creationId xmlns:a16="http://schemas.microsoft.com/office/drawing/2014/main" id="{7601EEFA-2418-68DE-E75A-402042929F27}"/>
              </a:ext>
            </a:extLst>
          </p:cNvPr>
          <p:cNvSpPr txBox="1"/>
          <p:nvPr/>
        </p:nvSpPr>
        <p:spPr>
          <a:xfrm>
            <a:off x="10538836" y="1952904"/>
            <a:ext cx="811441" cy="276999"/>
          </a:xfrm>
          <a:prstGeom prst="rect">
            <a:avLst/>
          </a:prstGeom>
          <a:noFill/>
        </p:spPr>
        <p:txBody>
          <a:bodyPr wrap="none" rtlCol="0">
            <a:spAutoFit/>
          </a:bodyPr>
          <a:lstStyle/>
          <a:p>
            <a:pPr algn="ctr"/>
            <a:r>
              <a:rPr lang="en-US" sz="1200" b="1" dirty="0"/>
              <a:t>Kenmore</a:t>
            </a:r>
          </a:p>
        </p:txBody>
      </p:sp>
      <p:sp>
        <p:nvSpPr>
          <p:cNvPr id="58" name="Rectangle 57">
            <a:extLst>
              <a:ext uri="{FF2B5EF4-FFF2-40B4-BE49-F238E27FC236}">
                <a16:creationId xmlns:a16="http://schemas.microsoft.com/office/drawing/2014/main" id="{0443A38F-7F07-E9D1-7291-D399D58D3648}"/>
              </a:ext>
            </a:extLst>
          </p:cNvPr>
          <p:cNvSpPr/>
          <p:nvPr/>
        </p:nvSpPr>
        <p:spPr>
          <a:xfrm>
            <a:off x="3343479" y="4054927"/>
            <a:ext cx="811439" cy="56071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B8B62BF-6DAB-762B-4488-BA5C0D5D5D09}"/>
              </a:ext>
            </a:extLst>
          </p:cNvPr>
          <p:cNvSpPr txBox="1"/>
          <p:nvPr/>
        </p:nvSpPr>
        <p:spPr>
          <a:xfrm>
            <a:off x="3488551" y="4244560"/>
            <a:ext cx="521297" cy="400110"/>
          </a:xfrm>
          <a:prstGeom prst="rect">
            <a:avLst/>
          </a:prstGeom>
          <a:noFill/>
        </p:spPr>
        <p:txBody>
          <a:bodyPr wrap="none" rtlCol="0">
            <a:spAutoFit/>
          </a:bodyPr>
          <a:lstStyle/>
          <a:p>
            <a:pPr algn="ctr"/>
            <a:r>
              <a:rPr lang="en-US" sz="2000" b="1" dirty="0"/>
              <a:t>6%</a:t>
            </a:r>
          </a:p>
        </p:txBody>
      </p:sp>
      <p:sp>
        <p:nvSpPr>
          <p:cNvPr id="60" name="TextBox 59">
            <a:extLst>
              <a:ext uri="{FF2B5EF4-FFF2-40B4-BE49-F238E27FC236}">
                <a16:creationId xmlns:a16="http://schemas.microsoft.com/office/drawing/2014/main" id="{A29DD06A-7339-8435-F9DC-3660F4B820ED}"/>
              </a:ext>
            </a:extLst>
          </p:cNvPr>
          <p:cNvSpPr txBox="1"/>
          <p:nvPr/>
        </p:nvSpPr>
        <p:spPr>
          <a:xfrm>
            <a:off x="3343479" y="4054927"/>
            <a:ext cx="811441" cy="276999"/>
          </a:xfrm>
          <a:prstGeom prst="rect">
            <a:avLst/>
          </a:prstGeom>
          <a:noFill/>
        </p:spPr>
        <p:txBody>
          <a:bodyPr wrap="none" rtlCol="0">
            <a:spAutoFit/>
          </a:bodyPr>
          <a:lstStyle/>
          <a:p>
            <a:pPr algn="ctr"/>
            <a:r>
              <a:rPr lang="en-US" sz="1200" b="1" dirty="0"/>
              <a:t>Kenmore</a:t>
            </a:r>
          </a:p>
        </p:txBody>
      </p:sp>
      <p:pic>
        <p:nvPicPr>
          <p:cNvPr id="61" name="Picture 60">
            <a:extLst>
              <a:ext uri="{FF2B5EF4-FFF2-40B4-BE49-F238E27FC236}">
                <a16:creationId xmlns:a16="http://schemas.microsoft.com/office/drawing/2014/main" id="{122A9940-D49C-C903-01F7-F287C0496286}"/>
              </a:ext>
            </a:extLst>
          </p:cNvPr>
          <p:cNvPicPr>
            <a:picLocks noChangeAspect="1"/>
          </p:cNvPicPr>
          <p:nvPr/>
        </p:nvPicPr>
        <p:blipFill rotWithShape="1">
          <a:blip r:embed="rId8">
            <a:clrChange>
              <a:clrFrom>
                <a:srgbClr val="F4F4F6"/>
              </a:clrFrom>
              <a:clrTo>
                <a:srgbClr val="F4F4F6">
                  <a:alpha val="0"/>
                </a:srgbClr>
              </a:clrTo>
            </a:clrChange>
          </a:blip>
          <a:srcRect l="7433" t="6044" r="6757" b="3297"/>
          <a:stretch/>
        </p:blipFill>
        <p:spPr>
          <a:xfrm>
            <a:off x="3940341" y="4520490"/>
            <a:ext cx="351906" cy="457200"/>
          </a:xfrm>
          <a:prstGeom prst="rect">
            <a:avLst/>
          </a:prstGeom>
        </p:spPr>
      </p:pic>
      <p:sp>
        <p:nvSpPr>
          <p:cNvPr id="62" name="Rectangle 61">
            <a:extLst>
              <a:ext uri="{FF2B5EF4-FFF2-40B4-BE49-F238E27FC236}">
                <a16:creationId xmlns:a16="http://schemas.microsoft.com/office/drawing/2014/main" id="{8C43D178-CF8D-7E70-274A-E30AA17DE23D}"/>
              </a:ext>
            </a:extLst>
          </p:cNvPr>
          <p:cNvSpPr/>
          <p:nvPr/>
        </p:nvSpPr>
        <p:spPr>
          <a:xfrm>
            <a:off x="6742218" y="4058736"/>
            <a:ext cx="811439" cy="56071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B56BCE7-0E71-1594-29D6-FE1EE77B30CE}"/>
              </a:ext>
            </a:extLst>
          </p:cNvPr>
          <p:cNvSpPr txBox="1"/>
          <p:nvPr/>
        </p:nvSpPr>
        <p:spPr>
          <a:xfrm>
            <a:off x="6887290" y="4248369"/>
            <a:ext cx="521297" cy="400110"/>
          </a:xfrm>
          <a:prstGeom prst="rect">
            <a:avLst/>
          </a:prstGeom>
          <a:noFill/>
        </p:spPr>
        <p:txBody>
          <a:bodyPr wrap="none" rtlCol="0">
            <a:spAutoFit/>
          </a:bodyPr>
          <a:lstStyle/>
          <a:p>
            <a:pPr algn="ctr"/>
            <a:r>
              <a:rPr lang="en-US" sz="2000" b="1" dirty="0"/>
              <a:t>6%</a:t>
            </a:r>
          </a:p>
        </p:txBody>
      </p:sp>
      <p:sp>
        <p:nvSpPr>
          <p:cNvPr id="64" name="TextBox 63">
            <a:extLst>
              <a:ext uri="{FF2B5EF4-FFF2-40B4-BE49-F238E27FC236}">
                <a16:creationId xmlns:a16="http://schemas.microsoft.com/office/drawing/2014/main" id="{D98EF023-2569-CDF8-21B5-507679D6E127}"/>
              </a:ext>
            </a:extLst>
          </p:cNvPr>
          <p:cNvSpPr txBox="1"/>
          <p:nvPr/>
        </p:nvSpPr>
        <p:spPr>
          <a:xfrm>
            <a:off x="6742218" y="4058736"/>
            <a:ext cx="811441" cy="276999"/>
          </a:xfrm>
          <a:prstGeom prst="rect">
            <a:avLst/>
          </a:prstGeom>
          <a:noFill/>
        </p:spPr>
        <p:txBody>
          <a:bodyPr wrap="none" rtlCol="0">
            <a:spAutoFit/>
          </a:bodyPr>
          <a:lstStyle/>
          <a:p>
            <a:pPr algn="ctr"/>
            <a:r>
              <a:rPr lang="en-US" sz="1200" b="1" dirty="0"/>
              <a:t>Kenmore</a:t>
            </a:r>
          </a:p>
        </p:txBody>
      </p:sp>
      <p:sp>
        <p:nvSpPr>
          <p:cNvPr id="5" name="Rectangle 4">
            <a:extLst>
              <a:ext uri="{FF2B5EF4-FFF2-40B4-BE49-F238E27FC236}">
                <a16:creationId xmlns:a16="http://schemas.microsoft.com/office/drawing/2014/main" id="{CE9E9EE6-8AD0-B1D9-C6F5-8DBE827F8A06}"/>
              </a:ext>
            </a:extLst>
          </p:cNvPr>
          <p:cNvSpPr/>
          <p:nvPr/>
        </p:nvSpPr>
        <p:spPr>
          <a:xfrm>
            <a:off x="3343477" y="1949698"/>
            <a:ext cx="811439" cy="56071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4220B8-5789-FAD2-45D0-85B7D13FE625}"/>
              </a:ext>
            </a:extLst>
          </p:cNvPr>
          <p:cNvSpPr txBox="1"/>
          <p:nvPr/>
        </p:nvSpPr>
        <p:spPr>
          <a:xfrm>
            <a:off x="3418819" y="2139331"/>
            <a:ext cx="660758" cy="400110"/>
          </a:xfrm>
          <a:prstGeom prst="rect">
            <a:avLst/>
          </a:prstGeom>
          <a:noFill/>
        </p:spPr>
        <p:txBody>
          <a:bodyPr wrap="none" rtlCol="0">
            <a:spAutoFit/>
          </a:bodyPr>
          <a:lstStyle/>
          <a:p>
            <a:pPr algn="ctr"/>
            <a:r>
              <a:rPr lang="en-US" sz="2000" b="1" dirty="0"/>
              <a:t>+1%</a:t>
            </a:r>
          </a:p>
        </p:txBody>
      </p:sp>
      <p:sp>
        <p:nvSpPr>
          <p:cNvPr id="7" name="TextBox 6">
            <a:extLst>
              <a:ext uri="{FF2B5EF4-FFF2-40B4-BE49-F238E27FC236}">
                <a16:creationId xmlns:a16="http://schemas.microsoft.com/office/drawing/2014/main" id="{EDC6300F-2DB3-9783-2A95-633CA79FE435}"/>
              </a:ext>
            </a:extLst>
          </p:cNvPr>
          <p:cNvSpPr txBox="1"/>
          <p:nvPr/>
        </p:nvSpPr>
        <p:spPr>
          <a:xfrm>
            <a:off x="3343477" y="1949698"/>
            <a:ext cx="811441" cy="276999"/>
          </a:xfrm>
          <a:prstGeom prst="rect">
            <a:avLst/>
          </a:prstGeom>
          <a:noFill/>
        </p:spPr>
        <p:txBody>
          <a:bodyPr wrap="none" rtlCol="0">
            <a:spAutoFit/>
          </a:bodyPr>
          <a:lstStyle/>
          <a:p>
            <a:pPr algn="ctr"/>
            <a:r>
              <a:rPr lang="en-US" sz="1200" b="1" dirty="0"/>
              <a:t>Kenmore</a:t>
            </a:r>
          </a:p>
        </p:txBody>
      </p:sp>
      <p:pic>
        <p:nvPicPr>
          <p:cNvPr id="8" name="Picture 7">
            <a:extLst>
              <a:ext uri="{FF2B5EF4-FFF2-40B4-BE49-F238E27FC236}">
                <a16:creationId xmlns:a16="http://schemas.microsoft.com/office/drawing/2014/main" id="{73101DE5-97B6-3135-7FC7-F7C7D0DCEBCE}"/>
              </a:ext>
            </a:extLst>
          </p:cNvPr>
          <p:cNvPicPr>
            <a:picLocks noChangeAspect="1"/>
          </p:cNvPicPr>
          <p:nvPr/>
        </p:nvPicPr>
        <p:blipFill rotWithShape="1">
          <a:blip r:embed="rId8">
            <a:clrChange>
              <a:clrFrom>
                <a:srgbClr val="F4F4F6"/>
              </a:clrFrom>
              <a:clrTo>
                <a:srgbClr val="F4F4F6">
                  <a:alpha val="0"/>
                </a:srgbClr>
              </a:clrTo>
            </a:clrChange>
          </a:blip>
          <a:srcRect l="7433" t="6044" r="6757" b="3297"/>
          <a:stretch/>
        </p:blipFill>
        <p:spPr>
          <a:xfrm>
            <a:off x="3940339" y="2415261"/>
            <a:ext cx="351906" cy="457200"/>
          </a:xfrm>
          <a:prstGeom prst="rect">
            <a:avLst/>
          </a:prstGeom>
        </p:spPr>
      </p:pic>
      <p:sp>
        <p:nvSpPr>
          <p:cNvPr id="10" name="Rectangle 9">
            <a:extLst>
              <a:ext uri="{FF2B5EF4-FFF2-40B4-BE49-F238E27FC236}">
                <a16:creationId xmlns:a16="http://schemas.microsoft.com/office/drawing/2014/main" id="{684C923A-AAD8-0601-D330-41C129609CED}"/>
              </a:ext>
            </a:extLst>
          </p:cNvPr>
          <p:cNvSpPr/>
          <p:nvPr/>
        </p:nvSpPr>
        <p:spPr>
          <a:xfrm>
            <a:off x="10538834" y="4056361"/>
            <a:ext cx="811439" cy="56071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D73C0C6-F485-8C71-D5EF-C27C8C8A96BB}"/>
              </a:ext>
            </a:extLst>
          </p:cNvPr>
          <p:cNvSpPr txBox="1"/>
          <p:nvPr/>
        </p:nvSpPr>
        <p:spPr>
          <a:xfrm>
            <a:off x="10631007" y="4245994"/>
            <a:ext cx="627096" cy="400110"/>
          </a:xfrm>
          <a:prstGeom prst="rect">
            <a:avLst/>
          </a:prstGeom>
          <a:noFill/>
        </p:spPr>
        <p:txBody>
          <a:bodyPr wrap="none" rtlCol="0">
            <a:spAutoFit/>
          </a:bodyPr>
          <a:lstStyle/>
          <a:p>
            <a:pPr algn="ctr"/>
            <a:r>
              <a:rPr lang="en-US" sz="2000" b="1" dirty="0"/>
              <a:t>$40</a:t>
            </a:r>
          </a:p>
        </p:txBody>
      </p:sp>
      <p:sp>
        <p:nvSpPr>
          <p:cNvPr id="20" name="TextBox 19">
            <a:extLst>
              <a:ext uri="{FF2B5EF4-FFF2-40B4-BE49-F238E27FC236}">
                <a16:creationId xmlns:a16="http://schemas.microsoft.com/office/drawing/2014/main" id="{7ED0E614-6EC5-ECAA-5D7A-02FCA8403786}"/>
              </a:ext>
            </a:extLst>
          </p:cNvPr>
          <p:cNvSpPr txBox="1"/>
          <p:nvPr/>
        </p:nvSpPr>
        <p:spPr>
          <a:xfrm>
            <a:off x="10538834" y="4056361"/>
            <a:ext cx="811441" cy="276999"/>
          </a:xfrm>
          <a:prstGeom prst="rect">
            <a:avLst/>
          </a:prstGeom>
          <a:noFill/>
        </p:spPr>
        <p:txBody>
          <a:bodyPr wrap="none" rtlCol="0">
            <a:spAutoFit/>
          </a:bodyPr>
          <a:lstStyle/>
          <a:p>
            <a:pPr algn="ctr"/>
            <a:r>
              <a:rPr lang="en-US" sz="1200" b="1" dirty="0"/>
              <a:t>Kenmore</a:t>
            </a:r>
          </a:p>
        </p:txBody>
      </p:sp>
      <p:sp>
        <p:nvSpPr>
          <p:cNvPr id="3" name="Rectangle 2">
            <a:extLst>
              <a:ext uri="{FF2B5EF4-FFF2-40B4-BE49-F238E27FC236}">
                <a16:creationId xmlns:a16="http://schemas.microsoft.com/office/drawing/2014/main" id="{AAC768DC-6A73-135E-D38A-CE8A39D32E9D}"/>
              </a:ext>
            </a:extLst>
          </p:cNvPr>
          <p:cNvSpPr/>
          <p:nvPr/>
        </p:nvSpPr>
        <p:spPr>
          <a:xfrm>
            <a:off x="2752927" y="6483745"/>
            <a:ext cx="274320" cy="18288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32E736-5897-CCD5-0079-F44CB84DB1AC}"/>
              </a:ext>
            </a:extLst>
          </p:cNvPr>
          <p:cNvSpPr/>
          <p:nvPr/>
        </p:nvSpPr>
        <p:spPr>
          <a:xfrm>
            <a:off x="6523143" y="6483745"/>
            <a:ext cx="274320" cy="18288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79D009D-2B9A-9ADD-BE96-E9AF4120A4F2}"/>
              </a:ext>
            </a:extLst>
          </p:cNvPr>
          <p:cNvSpPr txBox="1"/>
          <p:nvPr/>
        </p:nvSpPr>
        <p:spPr>
          <a:xfrm>
            <a:off x="3073873" y="6447616"/>
            <a:ext cx="3022792" cy="261610"/>
          </a:xfrm>
          <a:prstGeom prst="rect">
            <a:avLst/>
          </a:prstGeom>
          <a:noFill/>
        </p:spPr>
        <p:txBody>
          <a:bodyPr wrap="square" rtlCol="0">
            <a:spAutoFit/>
          </a:bodyPr>
          <a:lstStyle/>
          <a:p>
            <a:r>
              <a:rPr lang="en-US" sz="1100" b="1" dirty="0"/>
              <a:t>Current Kenmore rate – “legal max” attained</a:t>
            </a:r>
          </a:p>
        </p:txBody>
      </p:sp>
      <p:sp>
        <p:nvSpPr>
          <p:cNvPr id="25" name="TextBox 24">
            <a:extLst>
              <a:ext uri="{FF2B5EF4-FFF2-40B4-BE49-F238E27FC236}">
                <a16:creationId xmlns:a16="http://schemas.microsoft.com/office/drawing/2014/main" id="{B6C88BE5-0822-ADAE-C064-8C19527D8768}"/>
              </a:ext>
            </a:extLst>
          </p:cNvPr>
          <p:cNvSpPr txBox="1"/>
          <p:nvPr/>
        </p:nvSpPr>
        <p:spPr>
          <a:xfrm>
            <a:off x="6816690" y="6447616"/>
            <a:ext cx="3451260" cy="261610"/>
          </a:xfrm>
          <a:prstGeom prst="rect">
            <a:avLst/>
          </a:prstGeom>
          <a:noFill/>
        </p:spPr>
        <p:txBody>
          <a:bodyPr wrap="square" rtlCol="0">
            <a:spAutoFit/>
          </a:bodyPr>
          <a:lstStyle/>
          <a:p>
            <a:r>
              <a:rPr lang="en-US" sz="1100" b="1" dirty="0"/>
              <a:t>Current Kenmore rate – “legal max” not attained</a:t>
            </a:r>
          </a:p>
        </p:txBody>
      </p:sp>
    </p:spTree>
    <p:extLst>
      <p:ext uri="{BB962C8B-B14F-4D97-AF65-F5344CB8AC3E}">
        <p14:creationId xmlns:p14="http://schemas.microsoft.com/office/powerpoint/2010/main" val="426103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343"/>
            <a:ext cx="10515600" cy="629729"/>
          </a:xfrm>
        </p:spPr>
        <p:txBody>
          <a:bodyPr>
            <a:noAutofit/>
          </a:bodyPr>
          <a:lstStyle/>
          <a:p>
            <a:pPr marL="0" indent="0" algn="l">
              <a:buNone/>
            </a:pPr>
            <a:r>
              <a:rPr lang="en-US" b="1" dirty="0"/>
              <a:t>Focus on revenues</a:t>
            </a:r>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a:xfrm>
            <a:off x="838201" y="1203623"/>
            <a:ext cx="10515600" cy="560717"/>
          </a:xfrm>
        </p:spPr>
        <p:txBody>
          <a:bodyPr/>
          <a:lstStyle/>
          <a:p>
            <a:r>
              <a:rPr lang="en-US" dirty="0"/>
              <a:t>Examples of options and avenues considered so far</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15</a:t>
            </a:fld>
            <a:endParaRPr lang="en-US"/>
          </a:p>
        </p:txBody>
      </p:sp>
      <p:sp>
        <p:nvSpPr>
          <p:cNvPr id="5" name="TextBox 4">
            <a:extLst>
              <a:ext uri="{FF2B5EF4-FFF2-40B4-BE49-F238E27FC236}">
                <a16:creationId xmlns:a16="http://schemas.microsoft.com/office/drawing/2014/main" id="{B458C268-6B8D-C01C-586A-E63FF0CB5894}"/>
              </a:ext>
            </a:extLst>
          </p:cNvPr>
          <p:cNvSpPr txBox="1"/>
          <p:nvPr/>
        </p:nvSpPr>
        <p:spPr>
          <a:xfrm>
            <a:off x="1615440" y="3014648"/>
            <a:ext cx="2468880" cy="646331"/>
          </a:xfrm>
          <a:prstGeom prst="rect">
            <a:avLst/>
          </a:prstGeom>
          <a:noFill/>
        </p:spPr>
        <p:txBody>
          <a:bodyPr wrap="square">
            <a:spAutoFit/>
          </a:bodyPr>
          <a:lstStyle/>
          <a:p>
            <a:pPr algn="ctr"/>
            <a:r>
              <a:rPr lang="en-US" b="1" dirty="0"/>
              <a:t>Transportation Sales Tax (0.0% - </a:t>
            </a:r>
            <a:r>
              <a:rPr lang="en-US" b="1" dirty="0">
                <a:sym typeface="Wingdings" panose="05000000000000000000" pitchFamily="2" charset="2"/>
              </a:rPr>
              <a:t>0.2%)</a:t>
            </a:r>
            <a:endParaRPr lang="en-US" b="1" dirty="0"/>
          </a:p>
        </p:txBody>
      </p:sp>
      <p:sp>
        <p:nvSpPr>
          <p:cNvPr id="6" name="TextBox 5">
            <a:extLst>
              <a:ext uri="{FF2B5EF4-FFF2-40B4-BE49-F238E27FC236}">
                <a16:creationId xmlns:a16="http://schemas.microsoft.com/office/drawing/2014/main" id="{8DA584DE-B196-9C29-613A-EA5480820446}"/>
              </a:ext>
            </a:extLst>
          </p:cNvPr>
          <p:cNvSpPr txBox="1"/>
          <p:nvPr/>
        </p:nvSpPr>
        <p:spPr>
          <a:xfrm>
            <a:off x="4861560" y="3014648"/>
            <a:ext cx="2468880" cy="646331"/>
          </a:xfrm>
          <a:prstGeom prst="rect">
            <a:avLst/>
          </a:prstGeom>
          <a:noFill/>
        </p:spPr>
        <p:txBody>
          <a:bodyPr wrap="square">
            <a:spAutoFit/>
          </a:bodyPr>
          <a:lstStyle/>
          <a:p>
            <a:pPr algn="ctr"/>
            <a:r>
              <a:rPr lang="en-US" b="1" dirty="0"/>
              <a:t>Electric utility tax (4%</a:t>
            </a:r>
            <a:r>
              <a:rPr lang="en-US" b="1" dirty="0">
                <a:sym typeface="Wingdings" panose="05000000000000000000" pitchFamily="2" charset="2"/>
              </a:rPr>
              <a:t>6%)</a:t>
            </a:r>
            <a:endParaRPr lang="en-US" b="1" dirty="0"/>
          </a:p>
        </p:txBody>
      </p:sp>
      <p:sp>
        <p:nvSpPr>
          <p:cNvPr id="7" name="TextBox 6">
            <a:extLst>
              <a:ext uri="{FF2B5EF4-FFF2-40B4-BE49-F238E27FC236}">
                <a16:creationId xmlns:a16="http://schemas.microsoft.com/office/drawing/2014/main" id="{48E669AB-DECD-EC8C-3412-FC7A5BC94DB1}"/>
              </a:ext>
            </a:extLst>
          </p:cNvPr>
          <p:cNvSpPr txBox="1"/>
          <p:nvPr/>
        </p:nvSpPr>
        <p:spPr>
          <a:xfrm>
            <a:off x="8107680" y="3014648"/>
            <a:ext cx="2468880" cy="646331"/>
          </a:xfrm>
          <a:prstGeom prst="rect">
            <a:avLst/>
          </a:prstGeom>
          <a:noFill/>
        </p:spPr>
        <p:txBody>
          <a:bodyPr wrap="square">
            <a:spAutoFit/>
          </a:bodyPr>
          <a:lstStyle/>
          <a:p>
            <a:pPr algn="ctr"/>
            <a:r>
              <a:rPr lang="en-US" b="1" dirty="0"/>
              <a:t>Car tab increase (&gt;Feb 2025)</a:t>
            </a:r>
          </a:p>
        </p:txBody>
      </p:sp>
      <p:sp>
        <p:nvSpPr>
          <p:cNvPr id="10" name="TextBox 9">
            <a:extLst>
              <a:ext uri="{FF2B5EF4-FFF2-40B4-BE49-F238E27FC236}">
                <a16:creationId xmlns:a16="http://schemas.microsoft.com/office/drawing/2014/main" id="{166AA4AE-5EC9-053A-4B03-D5CC38E834B7}"/>
              </a:ext>
            </a:extLst>
          </p:cNvPr>
          <p:cNvSpPr txBox="1"/>
          <p:nvPr/>
        </p:nvSpPr>
        <p:spPr>
          <a:xfrm>
            <a:off x="3158490" y="5134658"/>
            <a:ext cx="2628900" cy="646331"/>
          </a:xfrm>
          <a:prstGeom prst="rect">
            <a:avLst/>
          </a:prstGeom>
          <a:noFill/>
        </p:spPr>
        <p:txBody>
          <a:bodyPr wrap="square">
            <a:spAutoFit/>
          </a:bodyPr>
          <a:lstStyle/>
          <a:p>
            <a:pPr algn="ctr"/>
            <a:r>
              <a:rPr lang="en-US" b="1" dirty="0"/>
              <a:t>Public Safety property tax levy lid lift</a:t>
            </a:r>
          </a:p>
        </p:txBody>
      </p:sp>
      <p:sp>
        <p:nvSpPr>
          <p:cNvPr id="12" name="TextBox 11">
            <a:extLst>
              <a:ext uri="{FF2B5EF4-FFF2-40B4-BE49-F238E27FC236}">
                <a16:creationId xmlns:a16="http://schemas.microsoft.com/office/drawing/2014/main" id="{08C60FC3-C008-8DE4-D9DF-A3B1949CA82C}"/>
              </a:ext>
            </a:extLst>
          </p:cNvPr>
          <p:cNvSpPr txBox="1"/>
          <p:nvPr/>
        </p:nvSpPr>
        <p:spPr>
          <a:xfrm>
            <a:off x="6294120" y="5134658"/>
            <a:ext cx="2849880" cy="646331"/>
          </a:xfrm>
          <a:prstGeom prst="rect">
            <a:avLst/>
          </a:prstGeom>
          <a:noFill/>
        </p:spPr>
        <p:txBody>
          <a:bodyPr wrap="square">
            <a:spAutoFit/>
          </a:bodyPr>
          <a:lstStyle/>
          <a:p>
            <a:pPr algn="ctr"/>
            <a:r>
              <a:rPr lang="en-US" b="1" dirty="0"/>
              <a:t>KAPE expansion</a:t>
            </a:r>
            <a:br>
              <a:rPr lang="en-US" b="1" dirty="0"/>
            </a:br>
            <a:r>
              <a:rPr lang="en-US" b="1" dirty="0"/>
              <a:t>(photo enforcement)</a:t>
            </a:r>
          </a:p>
        </p:txBody>
      </p:sp>
      <p:pic>
        <p:nvPicPr>
          <p:cNvPr id="17" name="Picture 16">
            <a:extLst>
              <a:ext uri="{FF2B5EF4-FFF2-40B4-BE49-F238E27FC236}">
                <a16:creationId xmlns:a16="http://schemas.microsoft.com/office/drawing/2014/main" id="{57423B28-40C6-ED9B-582A-638F41DA0EEA}"/>
              </a:ext>
            </a:extLst>
          </p:cNvPr>
          <p:cNvPicPr>
            <a:picLocks noChangeAspect="1"/>
          </p:cNvPicPr>
          <p:nvPr/>
        </p:nvPicPr>
        <p:blipFill>
          <a:blip r:embed="rId2">
            <a:clrChange>
              <a:clrFrom>
                <a:srgbClr val="CCCCCC"/>
              </a:clrFrom>
              <a:clrTo>
                <a:srgbClr val="CCCCCC">
                  <a:alpha val="0"/>
                </a:srgbClr>
              </a:clrTo>
            </a:clrChange>
          </a:blip>
          <a:stretch>
            <a:fillRect/>
          </a:stretch>
        </p:blipFill>
        <p:spPr>
          <a:xfrm>
            <a:off x="2218462" y="2283128"/>
            <a:ext cx="1262835" cy="731520"/>
          </a:xfrm>
          <a:prstGeom prst="rect">
            <a:avLst/>
          </a:prstGeom>
        </p:spPr>
      </p:pic>
      <p:pic>
        <p:nvPicPr>
          <p:cNvPr id="19" name="Picture 18">
            <a:extLst>
              <a:ext uri="{FF2B5EF4-FFF2-40B4-BE49-F238E27FC236}">
                <a16:creationId xmlns:a16="http://schemas.microsoft.com/office/drawing/2014/main" id="{67541412-F2AA-6434-1385-AA9EB57A006A}"/>
              </a:ext>
            </a:extLst>
          </p:cNvPr>
          <p:cNvPicPr>
            <a:picLocks noChangeAspect="1"/>
          </p:cNvPicPr>
          <p:nvPr/>
        </p:nvPicPr>
        <p:blipFill>
          <a:blip r:embed="rId3">
            <a:clrChange>
              <a:clrFrom>
                <a:srgbClr val="F4F4F6"/>
              </a:clrFrom>
              <a:clrTo>
                <a:srgbClr val="F4F4F6">
                  <a:alpha val="0"/>
                </a:srgbClr>
              </a:clrTo>
            </a:clrChange>
          </a:blip>
          <a:stretch>
            <a:fillRect/>
          </a:stretch>
        </p:blipFill>
        <p:spPr>
          <a:xfrm>
            <a:off x="5804885" y="2283128"/>
            <a:ext cx="582230" cy="731520"/>
          </a:xfrm>
          <a:prstGeom prst="rect">
            <a:avLst/>
          </a:prstGeom>
        </p:spPr>
      </p:pic>
      <p:pic>
        <p:nvPicPr>
          <p:cNvPr id="21" name="Picture 20">
            <a:extLst>
              <a:ext uri="{FF2B5EF4-FFF2-40B4-BE49-F238E27FC236}">
                <a16:creationId xmlns:a16="http://schemas.microsoft.com/office/drawing/2014/main" id="{8ED4DAA6-E5CA-01E5-47EA-6FF2AFE828AB}"/>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8655206" y="2283128"/>
            <a:ext cx="1373830" cy="731520"/>
          </a:xfrm>
          <a:prstGeom prst="rect">
            <a:avLst/>
          </a:prstGeom>
        </p:spPr>
      </p:pic>
      <p:pic>
        <p:nvPicPr>
          <p:cNvPr id="23" name="Picture 22">
            <a:extLst>
              <a:ext uri="{FF2B5EF4-FFF2-40B4-BE49-F238E27FC236}">
                <a16:creationId xmlns:a16="http://schemas.microsoft.com/office/drawing/2014/main" id="{39F77E29-C740-647E-3867-79D1B3475CC8}"/>
              </a:ext>
            </a:extLst>
          </p:cNvPr>
          <p:cNvPicPr>
            <a:picLocks noChangeAspect="1"/>
          </p:cNvPicPr>
          <p:nvPr/>
        </p:nvPicPr>
        <p:blipFill>
          <a:blip r:embed="rId5">
            <a:clrChange>
              <a:clrFrom>
                <a:srgbClr val="F4F4F6"/>
              </a:clrFrom>
              <a:clrTo>
                <a:srgbClr val="F4F4F6">
                  <a:alpha val="0"/>
                </a:srgbClr>
              </a:clrTo>
            </a:clrChange>
          </a:blip>
          <a:stretch>
            <a:fillRect/>
          </a:stretch>
        </p:blipFill>
        <p:spPr>
          <a:xfrm>
            <a:off x="4140648" y="4334783"/>
            <a:ext cx="664584" cy="731520"/>
          </a:xfrm>
          <a:prstGeom prst="rect">
            <a:avLst/>
          </a:prstGeom>
        </p:spPr>
      </p:pic>
      <p:pic>
        <p:nvPicPr>
          <p:cNvPr id="25" name="Picture 24">
            <a:extLst>
              <a:ext uri="{FF2B5EF4-FFF2-40B4-BE49-F238E27FC236}">
                <a16:creationId xmlns:a16="http://schemas.microsoft.com/office/drawing/2014/main" id="{F04EBA7B-521F-DF1B-3911-BA84495CECA5}"/>
              </a:ext>
            </a:extLst>
          </p:cNvPr>
          <p:cNvPicPr>
            <a:picLocks noChangeAspect="1"/>
          </p:cNvPicPr>
          <p:nvPr/>
        </p:nvPicPr>
        <p:blipFill>
          <a:blip r:embed="rId6">
            <a:clrChange>
              <a:clrFrom>
                <a:srgbClr val="F4F4F6"/>
              </a:clrFrom>
              <a:clrTo>
                <a:srgbClr val="F4F4F6">
                  <a:alpha val="0"/>
                </a:srgbClr>
              </a:clrTo>
            </a:clrChange>
          </a:blip>
          <a:stretch>
            <a:fillRect/>
          </a:stretch>
        </p:blipFill>
        <p:spPr>
          <a:xfrm>
            <a:off x="7324800" y="4334783"/>
            <a:ext cx="788521" cy="731520"/>
          </a:xfrm>
          <a:prstGeom prst="rect">
            <a:avLst/>
          </a:prstGeom>
        </p:spPr>
      </p:pic>
      <p:sp>
        <p:nvSpPr>
          <p:cNvPr id="3" name="Isosceles Triangle 2">
            <a:extLst>
              <a:ext uri="{FF2B5EF4-FFF2-40B4-BE49-F238E27FC236}">
                <a16:creationId xmlns:a16="http://schemas.microsoft.com/office/drawing/2014/main" id="{CD6FC606-FED7-CFFF-C3FC-CEBDCD8081AD}"/>
              </a:ext>
            </a:extLst>
          </p:cNvPr>
          <p:cNvSpPr/>
          <p:nvPr/>
        </p:nvSpPr>
        <p:spPr>
          <a:xfrm>
            <a:off x="2975610" y="3556204"/>
            <a:ext cx="182880" cy="1828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8E8CD68-CEA4-E333-3379-F3AE545FE211}"/>
              </a:ext>
            </a:extLst>
          </p:cNvPr>
          <p:cNvCxnSpPr>
            <a:cxnSpLocks/>
          </p:cNvCxnSpPr>
          <p:nvPr/>
        </p:nvCxnSpPr>
        <p:spPr>
          <a:xfrm>
            <a:off x="2514600" y="3660047"/>
            <a:ext cx="1104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07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dirty="0"/>
              <a:t>Guiding principles*</a:t>
            </a:r>
            <a:endParaRPr lang="en-US" b="1" dirty="0"/>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p:txBody>
          <a:bodyPr/>
          <a:lstStyle/>
          <a:p>
            <a:r>
              <a:rPr lang="en-US" dirty="0"/>
              <a:t>Pointing the task force in the right direction</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16</a:t>
            </a:fld>
            <a:endParaRPr lang="en-US"/>
          </a:p>
        </p:txBody>
      </p:sp>
      <p:graphicFrame>
        <p:nvGraphicFramePr>
          <p:cNvPr id="10" name="Chart 9">
            <a:extLst>
              <a:ext uri="{FF2B5EF4-FFF2-40B4-BE49-F238E27FC236}">
                <a16:creationId xmlns:a16="http://schemas.microsoft.com/office/drawing/2014/main" id="{4436BD9E-FA43-6CFC-997E-8C08D90A9C52}"/>
              </a:ext>
            </a:extLst>
          </p:cNvPr>
          <p:cNvGraphicFramePr/>
          <p:nvPr>
            <p:extLst>
              <p:ext uri="{D42A27DB-BD31-4B8C-83A1-F6EECF244321}">
                <p14:modId xmlns:p14="http://schemas.microsoft.com/office/powerpoint/2010/main" val="330581374"/>
              </p:ext>
            </p:extLst>
          </p:nvPr>
        </p:nvGraphicFramePr>
        <p:xfrm>
          <a:off x="3263900" y="1764339"/>
          <a:ext cx="5664200" cy="43739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44D8EE1-04E5-698F-7533-27FEAFA849E3}"/>
              </a:ext>
            </a:extLst>
          </p:cNvPr>
          <p:cNvSpPr txBox="1"/>
          <p:nvPr/>
        </p:nvSpPr>
        <p:spPr>
          <a:xfrm>
            <a:off x="7543800" y="1730092"/>
            <a:ext cx="4276726" cy="830997"/>
          </a:xfrm>
          <a:prstGeom prst="rect">
            <a:avLst/>
          </a:prstGeom>
          <a:noFill/>
        </p:spPr>
        <p:txBody>
          <a:bodyPr wrap="square">
            <a:spAutoFit/>
          </a:bodyPr>
          <a:lstStyle/>
          <a:p>
            <a:pPr algn="l">
              <a:spcAft>
                <a:spcPts val="1200"/>
              </a:spcAft>
            </a:pPr>
            <a:r>
              <a:rPr lang="en-US" sz="1600" i="0" dirty="0">
                <a:solidFill>
                  <a:schemeClr val="accent1">
                    <a:lumMod val="75000"/>
                  </a:schemeClr>
                </a:solidFill>
                <a:effectLst/>
                <a:latin typeface="Calibri" panose="020F0502020204030204" pitchFamily="34" charset="0"/>
              </a:rPr>
              <a:t>Pursue a </a:t>
            </a:r>
            <a:r>
              <a:rPr lang="en-US" sz="1600" b="1" i="0" dirty="0">
                <a:solidFill>
                  <a:schemeClr val="accent1">
                    <a:lumMod val="75000"/>
                  </a:schemeClr>
                </a:solidFill>
                <a:effectLst/>
                <a:latin typeface="Calibri" panose="020F0502020204030204" pitchFamily="34" charset="0"/>
              </a:rPr>
              <a:t>balanced approach </a:t>
            </a:r>
            <a:r>
              <a:rPr lang="en-US" sz="1600" i="0" dirty="0">
                <a:solidFill>
                  <a:schemeClr val="accent1">
                    <a:lumMod val="75000"/>
                  </a:schemeClr>
                </a:solidFill>
                <a:effectLst/>
                <a:latin typeface="Calibri" panose="020F0502020204030204" pitchFamily="34" charset="0"/>
              </a:rPr>
              <a:t>that complies with changes in State regulations, and that utilizes the results of the </a:t>
            </a:r>
            <a:r>
              <a:rPr lang="en-US" sz="1600" b="1" i="0" dirty="0">
                <a:solidFill>
                  <a:schemeClr val="accent1">
                    <a:lumMod val="75000"/>
                  </a:schemeClr>
                </a:solidFill>
                <a:effectLst/>
                <a:latin typeface="Calibri" panose="020F0502020204030204" pitchFamily="34" charset="0"/>
              </a:rPr>
              <a:t>Service Level Budgeting</a:t>
            </a:r>
            <a:r>
              <a:rPr lang="en-US" sz="1600" i="0" dirty="0">
                <a:solidFill>
                  <a:schemeClr val="accent1">
                    <a:lumMod val="75000"/>
                  </a:schemeClr>
                </a:solidFill>
                <a:effectLst/>
                <a:latin typeface="Calibri" panose="020F0502020204030204" pitchFamily="34" charset="0"/>
              </a:rPr>
              <a:t>.</a:t>
            </a:r>
            <a:endParaRPr lang="en-US" sz="1600" i="0" dirty="0">
              <a:solidFill>
                <a:schemeClr val="accent1">
                  <a:lumMod val="75000"/>
                </a:schemeClr>
              </a:solidFill>
              <a:effectLst/>
              <a:latin typeface="Aptos" panose="020B0004020202020204" pitchFamily="34" charset="0"/>
            </a:endParaRPr>
          </a:p>
        </p:txBody>
      </p:sp>
      <p:sp>
        <p:nvSpPr>
          <p:cNvPr id="14" name="TextBox 13">
            <a:extLst>
              <a:ext uri="{FF2B5EF4-FFF2-40B4-BE49-F238E27FC236}">
                <a16:creationId xmlns:a16="http://schemas.microsoft.com/office/drawing/2014/main" id="{CC32A6A3-D5DF-84A6-E164-8082D741973B}"/>
              </a:ext>
            </a:extLst>
          </p:cNvPr>
          <p:cNvSpPr txBox="1"/>
          <p:nvPr/>
        </p:nvSpPr>
        <p:spPr>
          <a:xfrm>
            <a:off x="838199" y="6211669"/>
            <a:ext cx="8667749" cy="246221"/>
          </a:xfrm>
          <a:prstGeom prst="rect">
            <a:avLst/>
          </a:prstGeom>
          <a:noFill/>
        </p:spPr>
        <p:txBody>
          <a:bodyPr wrap="square">
            <a:spAutoFit/>
          </a:bodyPr>
          <a:lstStyle/>
          <a:p>
            <a:r>
              <a:rPr lang="en-US" sz="1000" b="0" i="1" dirty="0">
                <a:solidFill>
                  <a:srgbClr val="333333"/>
                </a:solidFill>
                <a:effectLst/>
              </a:rPr>
              <a:t>* Full wording of guiding principles available on the city’s FSP webpage</a:t>
            </a:r>
            <a:endParaRPr lang="en-US" sz="1000" i="1" dirty="0"/>
          </a:p>
        </p:txBody>
      </p:sp>
      <p:sp>
        <p:nvSpPr>
          <p:cNvPr id="15" name="TextBox 14">
            <a:extLst>
              <a:ext uri="{FF2B5EF4-FFF2-40B4-BE49-F238E27FC236}">
                <a16:creationId xmlns:a16="http://schemas.microsoft.com/office/drawing/2014/main" id="{8A883804-3049-F290-D372-C21158080781}"/>
              </a:ext>
            </a:extLst>
          </p:cNvPr>
          <p:cNvSpPr txBox="1"/>
          <p:nvPr/>
        </p:nvSpPr>
        <p:spPr>
          <a:xfrm>
            <a:off x="8210551" y="3412726"/>
            <a:ext cx="3724275" cy="1077218"/>
          </a:xfrm>
          <a:prstGeom prst="rect">
            <a:avLst/>
          </a:prstGeom>
          <a:noFill/>
        </p:spPr>
        <p:txBody>
          <a:bodyPr wrap="square">
            <a:spAutoFit/>
          </a:bodyPr>
          <a:lstStyle/>
          <a:p>
            <a:pPr algn="l">
              <a:spcAft>
                <a:spcPts val="1200"/>
              </a:spcAft>
            </a:pPr>
            <a:r>
              <a:rPr lang="en-US" sz="1600" i="0" dirty="0">
                <a:solidFill>
                  <a:schemeClr val="accent2">
                    <a:lumMod val="75000"/>
                  </a:schemeClr>
                </a:solidFill>
                <a:effectLst/>
                <a:latin typeface="Calibri" panose="020F0502020204030204" pitchFamily="34" charset="0"/>
              </a:rPr>
              <a:t>Include </a:t>
            </a:r>
            <a:r>
              <a:rPr lang="en-US" sz="1600" b="1" i="0" dirty="0">
                <a:solidFill>
                  <a:schemeClr val="accent2">
                    <a:lumMod val="75000"/>
                  </a:schemeClr>
                </a:solidFill>
                <a:effectLst/>
                <a:latin typeface="Calibri" panose="020F0502020204030204" pitchFamily="34" charset="0"/>
              </a:rPr>
              <a:t>all levels of the city</a:t>
            </a:r>
            <a:r>
              <a:rPr lang="en-US" sz="1600" i="0" dirty="0">
                <a:solidFill>
                  <a:schemeClr val="accent2">
                    <a:lumMod val="75000"/>
                  </a:schemeClr>
                </a:solidFill>
                <a:effectLst/>
                <a:latin typeface="Calibri" panose="020F0502020204030204" pitchFamily="34" charset="0"/>
              </a:rPr>
              <a:t> when looking at challenges and opportunities: neighborhoods, businesses, communities, schools, city operations and governance</a:t>
            </a:r>
            <a:endParaRPr lang="en-US" sz="1600" i="0" dirty="0">
              <a:solidFill>
                <a:schemeClr val="accent2">
                  <a:lumMod val="75000"/>
                </a:schemeClr>
              </a:solidFill>
              <a:effectLst/>
              <a:latin typeface="Aptos" panose="020B0004020202020204" pitchFamily="34" charset="0"/>
            </a:endParaRPr>
          </a:p>
        </p:txBody>
      </p:sp>
      <p:sp>
        <p:nvSpPr>
          <p:cNvPr id="16" name="TextBox 15">
            <a:extLst>
              <a:ext uri="{FF2B5EF4-FFF2-40B4-BE49-F238E27FC236}">
                <a16:creationId xmlns:a16="http://schemas.microsoft.com/office/drawing/2014/main" id="{FC3D37F6-C15B-E538-A923-217B1FCEB358}"/>
              </a:ext>
            </a:extLst>
          </p:cNvPr>
          <p:cNvSpPr txBox="1"/>
          <p:nvPr/>
        </p:nvSpPr>
        <p:spPr>
          <a:xfrm>
            <a:off x="7820025" y="5052255"/>
            <a:ext cx="3724276" cy="1077218"/>
          </a:xfrm>
          <a:prstGeom prst="rect">
            <a:avLst/>
          </a:prstGeom>
          <a:noFill/>
        </p:spPr>
        <p:txBody>
          <a:bodyPr wrap="square">
            <a:spAutoFit/>
          </a:bodyPr>
          <a:lstStyle/>
          <a:p>
            <a:pPr algn="l">
              <a:spcAft>
                <a:spcPts val="1200"/>
              </a:spcAft>
            </a:pPr>
            <a:r>
              <a:rPr lang="en-US" sz="1600" i="0" dirty="0">
                <a:solidFill>
                  <a:schemeClr val="accent3">
                    <a:lumMod val="75000"/>
                  </a:schemeClr>
                </a:solidFill>
                <a:effectLst/>
                <a:latin typeface="Calibri" panose="020F0502020204030204" pitchFamily="34" charset="0"/>
              </a:rPr>
              <a:t>Use the </a:t>
            </a:r>
            <a:r>
              <a:rPr lang="en-US" sz="1600" b="1" i="0" dirty="0">
                <a:solidFill>
                  <a:schemeClr val="accent3">
                    <a:lumMod val="75000"/>
                  </a:schemeClr>
                </a:solidFill>
                <a:effectLst/>
                <a:latin typeface="Calibri" panose="020F0502020204030204" pitchFamily="34" charset="0"/>
              </a:rPr>
              <a:t>Equity Framework Tool</a:t>
            </a:r>
            <a:r>
              <a:rPr lang="en-US" sz="1600" i="0" dirty="0">
                <a:solidFill>
                  <a:schemeClr val="accent3">
                    <a:lumMod val="75000"/>
                  </a:schemeClr>
                </a:solidFill>
                <a:effectLst/>
                <a:latin typeface="Calibri" panose="020F0502020204030204" pitchFamily="34" charset="0"/>
              </a:rPr>
              <a:t>, striving to minimize disproportionate impacts on residents with fewer resources where possible</a:t>
            </a:r>
            <a:endParaRPr lang="en-US" sz="1600" i="0" dirty="0">
              <a:solidFill>
                <a:schemeClr val="accent3">
                  <a:lumMod val="75000"/>
                </a:schemeClr>
              </a:solidFill>
              <a:effectLst/>
              <a:latin typeface="Aptos" panose="020B0004020202020204" pitchFamily="34" charset="0"/>
            </a:endParaRPr>
          </a:p>
        </p:txBody>
      </p:sp>
      <p:sp>
        <p:nvSpPr>
          <p:cNvPr id="17" name="TextBox 16">
            <a:extLst>
              <a:ext uri="{FF2B5EF4-FFF2-40B4-BE49-F238E27FC236}">
                <a16:creationId xmlns:a16="http://schemas.microsoft.com/office/drawing/2014/main" id="{99D287E8-A356-53F8-D045-2356E96F675E}"/>
              </a:ext>
            </a:extLst>
          </p:cNvPr>
          <p:cNvSpPr txBox="1"/>
          <p:nvPr/>
        </p:nvSpPr>
        <p:spPr>
          <a:xfrm>
            <a:off x="822143" y="5061112"/>
            <a:ext cx="4124325" cy="1077218"/>
          </a:xfrm>
          <a:prstGeom prst="rect">
            <a:avLst/>
          </a:prstGeom>
          <a:noFill/>
        </p:spPr>
        <p:txBody>
          <a:bodyPr wrap="square">
            <a:spAutoFit/>
          </a:bodyPr>
          <a:lstStyle/>
          <a:p>
            <a:pPr algn="l">
              <a:spcAft>
                <a:spcPts val="1200"/>
              </a:spcAft>
            </a:pPr>
            <a:r>
              <a:rPr lang="en-US" sz="1600" b="1" i="0" dirty="0">
                <a:solidFill>
                  <a:schemeClr val="accent4">
                    <a:lumMod val="75000"/>
                  </a:schemeClr>
                </a:solidFill>
                <a:effectLst/>
                <a:latin typeface="Calibri" panose="020F0502020204030204" pitchFamily="34" charset="0"/>
              </a:rPr>
              <a:t>Seek efficient, effective solutions with the greatest importance and financial impact</a:t>
            </a:r>
            <a:r>
              <a:rPr lang="en-US" sz="1600" i="0" dirty="0">
                <a:solidFill>
                  <a:schemeClr val="accent4">
                    <a:lumMod val="75000"/>
                  </a:schemeClr>
                </a:solidFill>
                <a:effectLst/>
                <a:latin typeface="Calibri" panose="020F0502020204030204" pitchFamily="34" charset="0"/>
              </a:rPr>
              <a:t>, including those with high potential for future cost savings and revenue increases. </a:t>
            </a:r>
          </a:p>
        </p:txBody>
      </p:sp>
      <p:sp>
        <p:nvSpPr>
          <p:cNvPr id="18" name="TextBox 17">
            <a:extLst>
              <a:ext uri="{FF2B5EF4-FFF2-40B4-BE49-F238E27FC236}">
                <a16:creationId xmlns:a16="http://schemas.microsoft.com/office/drawing/2014/main" id="{F012E75D-3944-88E7-3C79-CFD15FB2977A}"/>
              </a:ext>
            </a:extLst>
          </p:cNvPr>
          <p:cNvSpPr txBox="1"/>
          <p:nvPr/>
        </p:nvSpPr>
        <p:spPr>
          <a:xfrm>
            <a:off x="447675" y="3166505"/>
            <a:ext cx="3533775" cy="1569660"/>
          </a:xfrm>
          <a:prstGeom prst="rect">
            <a:avLst/>
          </a:prstGeom>
          <a:noFill/>
        </p:spPr>
        <p:txBody>
          <a:bodyPr wrap="square">
            <a:spAutoFit/>
          </a:bodyPr>
          <a:lstStyle/>
          <a:p>
            <a:pPr algn="l">
              <a:spcAft>
                <a:spcPts val="1200"/>
              </a:spcAft>
            </a:pPr>
            <a:r>
              <a:rPr lang="en-US" sz="1600" b="1" i="0" dirty="0">
                <a:solidFill>
                  <a:schemeClr val="accent5">
                    <a:lumMod val="75000"/>
                  </a:schemeClr>
                </a:solidFill>
                <a:effectLst/>
                <a:latin typeface="Calibri" panose="020F0502020204030204" pitchFamily="34" charset="0"/>
              </a:rPr>
              <a:t>Preserve ongoing funding for necessary levels of service</a:t>
            </a:r>
            <a:r>
              <a:rPr lang="en-US" sz="1600" i="0" dirty="0">
                <a:solidFill>
                  <a:schemeClr val="accent5">
                    <a:lumMod val="75000"/>
                  </a:schemeClr>
                </a:solidFill>
                <a:effectLst/>
                <a:latin typeface="Calibri" panose="020F0502020204030204" pitchFamily="34" charset="0"/>
              </a:rPr>
              <a:t>, maintenance and upgrades when recommending budget reductions. Keep realistic levels of service in mind when recommending revenue increases. </a:t>
            </a:r>
            <a:endParaRPr lang="en-US" sz="1600" i="0" dirty="0">
              <a:solidFill>
                <a:schemeClr val="accent5">
                  <a:lumMod val="75000"/>
                </a:schemeClr>
              </a:solidFill>
              <a:effectLst/>
              <a:latin typeface="Aptos" panose="020B0004020202020204" pitchFamily="34" charset="0"/>
            </a:endParaRPr>
          </a:p>
        </p:txBody>
      </p:sp>
      <p:sp>
        <p:nvSpPr>
          <p:cNvPr id="19" name="TextBox 18">
            <a:extLst>
              <a:ext uri="{FF2B5EF4-FFF2-40B4-BE49-F238E27FC236}">
                <a16:creationId xmlns:a16="http://schemas.microsoft.com/office/drawing/2014/main" id="{AA38A813-913A-5AD3-72DA-6543DAACB98E}"/>
              </a:ext>
            </a:extLst>
          </p:cNvPr>
          <p:cNvSpPr txBox="1"/>
          <p:nvPr/>
        </p:nvSpPr>
        <p:spPr>
          <a:xfrm>
            <a:off x="980389" y="1817131"/>
            <a:ext cx="3983724" cy="1077218"/>
          </a:xfrm>
          <a:prstGeom prst="rect">
            <a:avLst/>
          </a:prstGeom>
          <a:noFill/>
        </p:spPr>
        <p:txBody>
          <a:bodyPr wrap="square">
            <a:spAutoFit/>
          </a:bodyPr>
          <a:lstStyle/>
          <a:p>
            <a:pPr algn="l">
              <a:spcAft>
                <a:spcPts val="1200"/>
              </a:spcAft>
            </a:pPr>
            <a:r>
              <a:rPr lang="en-US" sz="1600" dirty="0">
                <a:solidFill>
                  <a:schemeClr val="accent6">
                    <a:lumMod val="75000"/>
                  </a:schemeClr>
                </a:solidFill>
                <a:latin typeface="Calibri" panose="020F0502020204030204" pitchFamily="34" charset="0"/>
              </a:rPr>
              <a:t>Identify the benefits of city services to n</a:t>
            </a:r>
            <a:r>
              <a:rPr lang="en-US" sz="1600" b="1" dirty="0">
                <a:solidFill>
                  <a:schemeClr val="accent6">
                    <a:lumMod val="75000"/>
                  </a:schemeClr>
                </a:solidFill>
                <a:latin typeface="Calibri" panose="020F0502020204030204" pitchFamily="34" charset="0"/>
              </a:rPr>
              <a:t>on-residents</a:t>
            </a:r>
            <a:r>
              <a:rPr lang="en-US" sz="1600" dirty="0">
                <a:solidFill>
                  <a:schemeClr val="accent6">
                    <a:lumMod val="75000"/>
                  </a:schemeClr>
                </a:solidFill>
                <a:latin typeface="Calibri" panose="020F0502020204030204" pitchFamily="34" charset="0"/>
              </a:rPr>
              <a:t> and consider recommendations for revenue increases that </a:t>
            </a:r>
            <a:r>
              <a:rPr lang="en-US" sz="1600" b="1" dirty="0">
                <a:solidFill>
                  <a:schemeClr val="accent6">
                    <a:lumMod val="75000"/>
                  </a:schemeClr>
                </a:solidFill>
                <a:latin typeface="Calibri" panose="020F0502020204030204" pitchFamily="34" charset="0"/>
              </a:rPr>
              <a:t>fairly share the cost burden with them</a:t>
            </a:r>
            <a:r>
              <a:rPr lang="en-US" sz="1600" dirty="0">
                <a:solidFill>
                  <a:schemeClr val="accent6">
                    <a:lumMod val="75000"/>
                  </a:schemeClr>
                </a:solidFill>
                <a:latin typeface="Calibri" panose="020F0502020204030204" pitchFamily="34" charset="0"/>
              </a:rPr>
              <a:t>. </a:t>
            </a:r>
            <a:endParaRPr lang="en-US" sz="1600" b="1" i="0" dirty="0">
              <a:solidFill>
                <a:schemeClr val="accent6">
                  <a:lumMod val="75000"/>
                </a:schemeClr>
              </a:solidFill>
              <a:effectLst/>
              <a:latin typeface="Aptos" panose="020B0004020202020204" pitchFamily="34" charset="0"/>
            </a:endParaRPr>
          </a:p>
        </p:txBody>
      </p:sp>
      <p:pic>
        <p:nvPicPr>
          <p:cNvPr id="21" name="Picture 20">
            <a:extLst>
              <a:ext uri="{FF2B5EF4-FFF2-40B4-BE49-F238E27FC236}">
                <a16:creationId xmlns:a16="http://schemas.microsoft.com/office/drawing/2014/main" id="{D014681F-1DD8-2C91-726D-7205F83534C4}"/>
              </a:ext>
            </a:extLst>
          </p:cNvPr>
          <p:cNvPicPr>
            <a:picLocks noChangeAspect="1"/>
          </p:cNvPicPr>
          <p:nvPr/>
        </p:nvPicPr>
        <p:blipFill>
          <a:blip r:embed="rId4">
            <a:clrChange>
              <a:clrFrom>
                <a:srgbClr val="F4F4F6"/>
              </a:clrFrom>
              <a:clrTo>
                <a:srgbClr val="F4F4F6">
                  <a:alpha val="0"/>
                </a:srgbClr>
              </a:clrTo>
            </a:clrChange>
            <a:duotone>
              <a:schemeClr val="accent1">
                <a:shade val="45000"/>
                <a:satMod val="135000"/>
              </a:schemeClr>
              <a:prstClr val="white"/>
            </a:duotone>
          </a:blip>
          <a:stretch>
            <a:fillRect/>
          </a:stretch>
        </p:blipFill>
        <p:spPr>
          <a:xfrm>
            <a:off x="6300787" y="2671762"/>
            <a:ext cx="709749" cy="640080"/>
          </a:xfrm>
          <a:prstGeom prst="rect">
            <a:avLst/>
          </a:prstGeom>
        </p:spPr>
      </p:pic>
      <p:pic>
        <p:nvPicPr>
          <p:cNvPr id="23" name="Picture 22">
            <a:extLst>
              <a:ext uri="{FF2B5EF4-FFF2-40B4-BE49-F238E27FC236}">
                <a16:creationId xmlns:a16="http://schemas.microsoft.com/office/drawing/2014/main" id="{111A08EB-5801-7742-9C49-C9E49EF6012D}"/>
              </a:ext>
            </a:extLst>
          </p:cNvPr>
          <p:cNvPicPr>
            <a:picLocks noChangeAspect="1"/>
          </p:cNvPicPr>
          <p:nvPr/>
        </p:nvPicPr>
        <p:blipFill>
          <a:blip r:embed="rId5">
            <a:clrChange>
              <a:clrFrom>
                <a:srgbClr val="F4F4F6"/>
              </a:clrFrom>
              <a:clrTo>
                <a:srgbClr val="F4F4F6">
                  <a:alpha val="0"/>
                </a:srgbClr>
              </a:clrTo>
            </a:clrChange>
            <a:duotone>
              <a:schemeClr val="accent2">
                <a:shade val="45000"/>
                <a:satMod val="135000"/>
              </a:schemeClr>
              <a:prstClr val="white"/>
            </a:duotone>
          </a:blip>
          <a:stretch>
            <a:fillRect/>
          </a:stretch>
        </p:blipFill>
        <p:spPr>
          <a:xfrm>
            <a:off x="6899180" y="3631295"/>
            <a:ext cx="644620" cy="640080"/>
          </a:xfrm>
          <a:prstGeom prst="rect">
            <a:avLst/>
          </a:prstGeom>
        </p:spPr>
      </p:pic>
      <p:pic>
        <p:nvPicPr>
          <p:cNvPr id="25" name="Picture 24">
            <a:extLst>
              <a:ext uri="{FF2B5EF4-FFF2-40B4-BE49-F238E27FC236}">
                <a16:creationId xmlns:a16="http://schemas.microsoft.com/office/drawing/2014/main" id="{B8A344F5-94C2-EF14-C41B-1A642812982D}"/>
              </a:ext>
            </a:extLst>
          </p:cNvPr>
          <p:cNvPicPr>
            <a:picLocks noChangeAspect="1"/>
          </p:cNvPicPr>
          <p:nvPr/>
        </p:nvPicPr>
        <p:blipFill>
          <a:blip r:embed="rId6">
            <a:clrChange>
              <a:clrFrom>
                <a:srgbClr val="F4F4F6"/>
              </a:clrFrom>
              <a:clrTo>
                <a:srgbClr val="F4F4F6">
                  <a:alpha val="0"/>
                </a:srgbClr>
              </a:clrTo>
            </a:clrChange>
            <a:duotone>
              <a:schemeClr val="accent3">
                <a:shade val="45000"/>
                <a:satMod val="135000"/>
              </a:schemeClr>
              <a:prstClr val="white"/>
            </a:duotone>
          </a:blip>
          <a:stretch>
            <a:fillRect/>
          </a:stretch>
        </p:blipFill>
        <p:spPr>
          <a:xfrm>
            <a:off x="6207126" y="4473759"/>
            <a:ext cx="907244" cy="640080"/>
          </a:xfrm>
          <a:prstGeom prst="rect">
            <a:avLst/>
          </a:prstGeom>
        </p:spPr>
      </p:pic>
      <p:pic>
        <p:nvPicPr>
          <p:cNvPr id="27" name="Picture 26">
            <a:extLst>
              <a:ext uri="{FF2B5EF4-FFF2-40B4-BE49-F238E27FC236}">
                <a16:creationId xmlns:a16="http://schemas.microsoft.com/office/drawing/2014/main" id="{9553F5AC-8933-9F72-5680-FC4A241EF72A}"/>
              </a:ext>
            </a:extLst>
          </p:cNvPr>
          <p:cNvPicPr>
            <a:picLocks noChangeAspect="1"/>
          </p:cNvPicPr>
          <p:nvPr/>
        </p:nvPicPr>
        <p:blipFill>
          <a:blip r:embed="rId7">
            <a:clrChange>
              <a:clrFrom>
                <a:srgbClr val="F4F4F6"/>
              </a:clrFrom>
              <a:clrTo>
                <a:srgbClr val="F4F4F6">
                  <a:alpha val="0"/>
                </a:srgbClr>
              </a:clrTo>
            </a:clrChange>
            <a:duotone>
              <a:schemeClr val="accent4">
                <a:shade val="45000"/>
                <a:satMod val="135000"/>
              </a:schemeClr>
              <a:prstClr val="white"/>
            </a:duotone>
          </a:blip>
          <a:stretch>
            <a:fillRect/>
          </a:stretch>
        </p:blipFill>
        <p:spPr>
          <a:xfrm>
            <a:off x="5197210" y="4473759"/>
            <a:ext cx="838726" cy="640080"/>
          </a:xfrm>
          <a:prstGeom prst="rect">
            <a:avLst/>
          </a:prstGeom>
        </p:spPr>
      </p:pic>
      <p:pic>
        <p:nvPicPr>
          <p:cNvPr id="29" name="Picture 28">
            <a:extLst>
              <a:ext uri="{FF2B5EF4-FFF2-40B4-BE49-F238E27FC236}">
                <a16:creationId xmlns:a16="http://schemas.microsoft.com/office/drawing/2014/main" id="{7FAB33DF-B3CE-0AA8-B7E4-13E00DDB6A27}"/>
              </a:ext>
            </a:extLst>
          </p:cNvPr>
          <p:cNvPicPr>
            <a:picLocks noChangeAspect="1"/>
          </p:cNvPicPr>
          <p:nvPr/>
        </p:nvPicPr>
        <p:blipFill>
          <a:blip r:embed="rId8">
            <a:clrChange>
              <a:clrFrom>
                <a:srgbClr val="F4F4F6"/>
              </a:clrFrom>
              <a:clrTo>
                <a:srgbClr val="F4F4F6">
                  <a:alpha val="0"/>
                </a:srgbClr>
              </a:clrTo>
            </a:clrChange>
            <a:duotone>
              <a:schemeClr val="accent5">
                <a:shade val="45000"/>
                <a:satMod val="135000"/>
              </a:schemeClr>
              <a:prstClr val="white"/>
            </a:duotone>
          </a:blip>
          <a:stretch>
            <a:fillRect/>
          </a:stretch>
        </p:blipFill>
        <p:spPr>
          <a:xfrm>
            <a:off x="4759008" y="3631295"/>
            <a:ext cx="670560" cy="640080"/>
          </a:xfrm>
          <a:prstGeom prst="rect">
            <a:avLst/>
          </a:prstGeom>
        </p:spPr>
      </p:pic>
      <p:pic>
        <p:nvPicPr>
          <p:cNvPr id="31" name="Picture 30">
            <a:extLst>
              <a:ext uri="{FF2B5EF4-FFF2-40B4-BE49-F238E27FC236}">
                <a16:creationId xmlns:a16="http://schemas.microsoft.com/office/drawing/2014/main" id="{7B6B9072-A654-26A5-DFA1-831E9CBD7CB9}"/>
              </a:ext>
            </a:extLst>
          </p:cNvPr>
          <p:cNvPicPr>
            <a:picLocks noChangeAspect="1"/>
          </p:cNvPicPr>
          <p:nvPr/>
        </p:nvPicPr>
        <p:blipFill>
          <a:blip r:embed="rId9">
            <a:clrChange>
              <a:clrFrom>
                <a:srgbClr val="F4F4F6"/>
              </a:clrFrom>
              <a:clrTo>
                <a:srgbClr val="F4F4F6">
                  <a:alpha val="0"/>
                </a:srgbClr>
              </a:clrTo>
            </a:clrChange>
            <a:duotone>
              <a:schemeClr val="accent6">
                <a:shade val="45000"/>
                <a:satMod val="135000"/>
              </a:schemeClr>
              <a:prstClr val="white"/>
            </a:duotone>
          </a:blip>
          <a:stretch>
            <a:fillRect/>
          </a:stretch>
        </p:blipFill>
        <p:spPr>
          <a:xfrm>
            <a:off x="5197210" y="2671762"/>
            <a:ext cx="713758" cy="640080"/>
          </a:xfrm>
          <a:prstGeom prst="rect">
            <a:avLst/>
          </a:prstGeom>
        </p:spPr>
      </p:pic>
    </p:spTree>
    <p:extLst>
      <p:ext uri="{BB962C8B-B14F-4D97-AF65-F5344CB8AC3E}">
        <p14:creationId xmlns:p14="http://schemas.microsoft.com/office/powerpoint/2010/main" val="218564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dirty="0"/>
              <a:t>City priorities</a:t>
            </a:r>
            <a:endParaRPr lang="en-US" b="1" dirty="0"/>
          </a:p>
        </p:txBody>
      </p:sp>
      <p:sp>
        <p:nvSpPr>
          <p:cNvPr id="12" name="Content Placeholder 11">
            <a:extLst>
              <a:ext uri="{FF2B5EF4-FFF2-40B4-BE49-F238E27FC236}">
                <a16:creationId xmlns:a16="http://schemas.microsoft.com/office/drawing/2014/main" id="{6822148F-0FDA-7B29-3ECA-EEC8859A0678}"/>
              </a:ext>
            </a:extLst>
          </p:cNvPr>
          <p:cNvSpPr>
            <a:spLocks noGrp="1"/>
          </p:cNvSpPr>
          <p:nvPr>
            <p:ph idx="1"/>
          </p:nvPr>
        </p:nvSpPr>
        <p:spPr>
          <a:xfrm>
            <a:off x="4219574" y="1925007"/>
            <a:ext cx="7134226" cy="4103056"/>
          </a:xfrm>
        </p:spPr>
        <p:txBody>
          <a:bodyPr numCol="2">
            <a:noAutofit/>
          </a:bodyPr>
          <a:lstStyle/>
          <a:p>
            <a:pPr marL="457200" indent="-457200">
              <a:buFont typeface="+mj-lt"/>
              <a:buAutoNum type="arabicPeriod"/>
            </a:pPr>
            <a:r>
              <a:rPr lang="en-US" sz="1600" dirty="0"/>
              <a:t>Increase and preserve the options for </a:t>
            </a:r>
            <a:r>
              <a:rPr lang="en-US" sz="1600" b="1" dirty="0"/>
              <a:t>affordable housing</a:t>
            </a:r>
            <a:r>
              <a:rPr lang="en-US" sz="1600" dirty="0"/>
              <a:t>.</a:t>
            </a:r>
          </a:p>
          <a:p>
            <a:pPr marL="457200" indent="-457200">
              <a:buFont typeface="+mj-lt"/>
              <a:buAutoNum type="arabicPeriod"/>
            </a:pPr>
            <a:r>
              <a:rPr lang="en-US" sz="1600" dirty="0"/>
              <a:t>Implement the adopted </a:t>
            </a:r>
            <a:r>
              <a:rPr lang="en-US" sz="1600" b="1" dirty="0"/>
              <a:t>Climate Action Plan and promote environmental stewardship</a:t>
            </a:r>
            <a:r>
              <a:rPr lang="en-US" sz="1600" dirty="0"/>
              <a:t>, including water, air, forest, and habitat restoration and preservation.</a:t>
            </a:r>
          </a:p>
          <a:p>
            <a:pPr marL="457200" indent="-457200">
              <a:buFont typeface="+mj-lt"/>
              <a:buAutoNum type="arabicPeriod"/>
            </a:pPr>
            <a:r>
              <a:rPr lang="en-US" sz="1600" dirty="0"/>
              <a:t>Enhance </a:t>
            </a:r>
            <a:r>
              <a:rPr lang="en-US" sz="1600" b="1" dirty="0"/>
              <a:t>multimodal transportation</a:t>
            </a:r>
            <a:r>
              <a:rPr lang="en-US" sz="1600" dirty="0"/>
              <a:t>, including </a:t>
            </a:r>
            <a:r>
              <a:rPr lang="en-US" sz="1600" b="1" dirty="0"/>
              <a:t>pedestrian and bicycle safety</a:t>
            </a:r>
            <a:r>
              <a:rPr lang="en-US" sz="1600" dirty="0"/>
              <a:t>:</a:t>
            </a:r>
          </a:p>
          <a:p>
            <a:pPr lvl="1"/>
            <a:r>
              <a:rPr lang="en-US" sz="1400" dirty="0"/>
              <a:t>Pedestrian Facilities Plan</a:t>
            </a:r>
          </a:p>
          <a:p>
            <a:pPr lvl="1"/>
            <a:r>
              <a:rPr lang="en-US" sz="1400" dirty="0"/>
              <a:t>Target Zero</a:t>
            </a:r>
          </a:p>
          <a:p>
            <a:pPr lvl="1"/>
            <a:r>
              <a:rPr lang="en-US" sz="1400" dirty="0"/>
              <a:t>Bus Rapid Transit</a:t>
            </a:r>
          </a:p>
          <a:p>
            <a:pPr lvl="1"/>
            <a:r>
              <a:rPr lang="en-US" sz="1400" dirty="0"/>
              <a:t>Passenger Ferry</a:t>
            </a:r>
          </a:p>
          <a:p>
            <a:pPr lvl="1"/>
            <a:r>
              <a:rPr lang="en-US" sz="1400" dirty="0"/>
              <a:t>KAPE (Photo Enforcement) Program</a:t>
            </a:r>
          </a:p>
          <a:p>
            <a:pPr marL="457200" indent="-457200">
              <a:buFont typeface="+mj-lt"/>
              <a:buAutoNum type="arabicPeriod"/>
            </a:pPr>
            <a:r>
              <a:rPr lang="en-US" sz="1600" dirty="0"/>
              <a:t>Update the </a:t>
            </a:r>
            <a:r>
              <a:rPr lang="en-US" sz="1600" b="1" dirty="0"/>
              <a:t>Financial Sustainability Plan</a:t>
            </a:r>
            <a:r>
              <a:rPr lang="en-US" sz="1600" dirty="0"/>
              <a:t>.</a:t>
            </a:r>
          </a:p>
          <a:p>
            <a:pPr marL="457200" indent="-457200">
              <a:buFont typeface="+mj-lt"/>
              <a:buAutoNum type="arabicPeriod"/>
            </a:pPr>
            <a:r>
              <a:rPr lang="en-US" sz="1600" dirty="0"/>
              <a:t>Implement the </a:t>
            </a:r>
            <a:r>
              <a:rPr lang="en-US" sz="1600" b="1" dirty="0"/>
              <a:t>Diversity, Equity, Inclusion, and Accessibility </a:t>
            </a:r>
            <a:r>
              <a:rPr lang="en-US" sz="1600" dirty="0"/>
              <a:t>(DEIA) Strategic Plan.</a:t>
            </a:r>
          </a:p>
          <a:p>
            <a:pPr marL="457200" indent="-457200">
              <a:buFont typeface="+mj-lt"/>
              <a:buAutoNum type="arabicPeriod"/>
            </a:pPr>
            <a:r>
              <a:rPr lang="en-US" sz="1600" dirty="0"/>
              <a:t>Continue to seek opportunities to activate the </a:t>
            </a:r>
            <a:r>
              <a:rPr lang="en-US" sz="1600" b="1" dirty="0" err="1"/>
              <a:t>Lakepointe</a:t>
            </a:r>
            <a:r>
              <a:rPr lang="en-US" sz="1600" dirty="0"/>
              <a:t> property.</a:t>
            </a:r>
          </a:p>
          <a:p>
            <a:pPr marL="457200" indent="-457200">
              <a:buFont typeface="+mj-lt"/>
              <a:buAutoNum type="arabicPeriod"/>
            </a:pPr>
            <a:r>
              <a:rPr lang="en-US" sz="1600" dirty="0"/>
              <a:t>Support </a:t>
            </a:r>
            <a:r>
              <a:rPr lang="en-US" sz="1600" b="1" dirty="0"/>
              <a:t>public safety and social justice reform</a:t>
            </a:r>
            <a:r>
              <a:rPr lang="en-US" sz="1600" dirty="0"/>
              <a:t>.</a:t>
            </a:r>
          </a:p>
          <a:p>
            <a:pPr marL="457200" indent="-457200">
              <a:buFont typeface="+mj-lt"/>
              <a:buAutoNum type="arabicPeriod"/>
            </a:pPr>
            <a:r>
              <a:rPr lang="en-US" sz="1600" dirty="0"/>
              <a:t>Promote sustainable </a:t>
            </a:r>
            <a:r>
              <a:rPr lang="en-US" sz="1600" b="1" dirty="0"/>
              <a:t>economic development</a:t>
            </a:r>
            <a:r>
              <a:rPr lang="en-US" sz="1600" dirty="0"/>
              <a:t>.</a:t>
            </a:r>
          </a:p>
          <a:p>
            <a:pPr marL="457200" indent="-457200">
              <a:buFont typeface="+mj-lt"/>
              <a:buAutoNum type="arabicPeriod"/>
            </a:pPr>
            <a:r>
              <a:rPr lang="en-US" sz="1600" dirty="0"/>
              <a:t>Foster </a:t>
            </a:r>
            <a:r>
              <a:rPr lang="en-US" sz="1600" b="1" dirty="0"/>
              <a:t>community engagement</a:t>
            </a:r>
            <a:r>
              <a:rPr lang="en-US" sz="1600" dirty="0"/>
              <a:t>, participation, and </a:t>
            </a:r>
            <a:r>
              <a:rPr lang="en-US" sz="1600" b="1" dirty="0"/>
              <a:t>fun</a:t>
            </a:r>
          </a:p>
          <a:p>
            <a:pPr marL="457200" indent="-457200">
              <a:buFont typeface="+mj-lt"/>
              <a:buAutoNum type="arabicPeriod"/>
            </a:pPr>
            <a:r>
              <a:rPr lang="en-US" sz="1600" dirty="0"/>
              <a:t>Support the </a:t>
            </a:r>
            <a:r>
              <a:rPr lang="en-US" sz="1600" b="1" dirty="0"/>
              <a:t>post-pandemic recovery</a:t>
            </a:r>
            <a:r>
              <a:rPr lang="en-US" sz="1600" dirty="0"/>
              <a:t> process.</a:t>
            </a:r>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p:txBody>
          <a:bodyPr/>
          <a:lstStyle/>
          <a:p>
            <a:r>
              <a:rPr lang="en-US" dirty="0"/>
              <a:t>Aligning with city council’s vision for Kenmore</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a:xfrm>
            <a:off x="8610600" y="6342632"/>
            <a:ext cx="1924050" cy="365125"/>
          </a:xfrm>
        </p:spPr>
        <p:txBody>
          <a:bodyPr/>
          <a:lstStyle/>
          <a:p>
            <a:fld id="{F87AA4F1-D551-48EB-A985-C15CB145C9AE}" type="slidenum">
              <a:rPr lang="en-US" smtClean="0"/>
              <a:pPr/>
              <a:t>17</a:t>
            </a:fld>
            <a:endParaRPr lang="en-US"/>
          </a:p>
        </p:txBody>
      </p:sp>
      <p:sp>
        <p:nvSpPr>
          <p:cNvPr id="8" name="Rectangle 7"/>
          <p:cNvSpPr/>
          <p:nvPr/>
        </p:nvSpPr>
        <p:spPr>
          <a:xfrm>
            <a:off x="0" y="0"/>
            <a:ext cx="12192000" cy="5660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993552BC-8063-143D-2979-2256DBC292B8}"/>
              </a:ext>
            </a:extLst>
          </p:cNvPr>
          <p:cNvPicPr>
            <a:picLocks noChangeAspect="1"/>
          </p:cNvPicPr>
          <p:nvPr/>
        </p:nvPicPr>
        <p:blipFill>
          <a:blip r:embed="rId2"/>
          <a:stretch>
            <a:fillRect/>
          </a:stretch>
        </p:blipFill>
        <p:spPr>
          <a:xfrm>
            <a:off x="759360" y="1806575"/>
            <a:ext cx="3253305" cy="42214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081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dirty="0"/>
              <a:t>Town hall roundtable</a:t>
            </a:r>
            <a:endParaRPr lang="en-US" b="1" dirty="0"/>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18</a:t>
            </a:fld>
            <a:endParaRPr lang="en-US"/>
          </a:p>
        </p:txBody>
      </p:sp>
      <p:grpSp>
        <p:nvGrpSpPr>
          <p:cNvPr id="15" name="Group 14">
            <a:extLst>
              <a:ext uri="{FF2B5EF4-FFF2-40B4-BE49-F238E27FC236}">
                <a16:creationId xmlns:a16="http://schemas.microsoft.com/office/drawing/2014/main" id="{F5EFAE02-8892-B462-7806-E198268A1D74}"/>
              </a:ext>
            </a:extLst>
          </p:cNvPr>
          <p:cNvGrpSpPr/>
          <p:nvPr/>
        </p:nvGrpSpPr>
        <p:grpSpPr>
          <a:xfrm>
            <a:off x="6096001" y="1365318"/>
            <a:ext cx="4438650" cy="4399171"/>
            <a:chOff x="6096001" y="1365318"/>
            <a:chExt cx="4438650" cy="4399171"/>
          </a:xfrm>
        </p:grpSpPr>
        <p:pic>
          <p:nvPicPr>
            <p:cNvPr id="9" name="Picture 8">
              <a:extLst>
                <a:ext uri="{FF2B5EF4-FFF2-40B4-BE49-F238E27FC236}">
                  <a16:creationId xmlns:a16="http://schemas.microsoft.com/office/drawing/2014/main" id="{29F6EBC8-E2F8-FC98-6BC9-499E783B0E51}"/>
                </a:ext>
              </a:extLst>
            </p:cNvPr>
            <p:cNvPicPr>
              <a:picLocks noChangeAspect="1"/>
            </p:cNvPicPr>
            <p:nvPr/>
          </p:nvPicPr>
          <p:blipFill>
            <a:blip r:embed="rId2"/>
            <a:stretch>
              <a:fillRect/>
            </a:stretch>
          </p:blipFill>
          <p:spPr>
            <a:xfrm>
              <a:off x="6096001" y="1365318"/>
              <a:ext cx="4438650" cy="4399171"/>
            </a:xfrm>
            <a:prstGeom prst="rect">
              <a:avLst/>
            </a:prstGeom>
          </p:spPr>
        </p:pic>
        <p:sp>
          <p:nvSpPr>
            <p:cNvPr id="10" name="TextBox 9">
              <a:extLst>
                <a:ext uri="{FF2B5EF4-FFF2-40B4-BE49-F238E27FC236}">
                  <a16:creationId xmlns:a16="http://schemas.microsoft.com/office/drawing/2014/main" id="{8D9631CF-E13E-1682-E74E-2A042D3E87A4}"/>
                </a:ext>
              </a:extLst>
            </p:cNvPr>
            <p:cNvSpPr txBox="1"/>
            <p:nvPr/>
          </p:nvSpPr>
          <p:spPr>
            <a:xfrm rot="21414369">
              <a:off x="8718824" y="3887274"/>
              <a:ext cx="759732" cy="585962"/>
            </a:xfrm>
            <a:prstGeom prst="roundRect">
              <a:avLst>
                <a:gd name="adj" fmla="val 6072"/>
              </a:avLst>
            </a:prstGeom>
            <a:gradFill>
              <a:gsLst>
                <a:gs pos="0">
                  <a:srgbClr val="E8E2D5"/>
                </a:gs>
                <a:gs pos="100000">
                  <a:srgbClr val="828490"/>
                </a:gs>
              </a:gsLst>
              <a:lin ang="5400000" scaled="1"/>
            </a:gradFill>
          </p:spPr>
          <p:txBody>
            <a:bodyPr wrap="square" lIns="0" tIns="0" rIns="0" bIns="0" rtlCol="0" anchor="ctr">
              <a:noAutofit/>
            </a:bodyPr>
            <a:lstStyle/>
            <a:p>
              <a:pPr algn="ctr">
                <a:lnSpc>
                  <a:spcPct val="80000"/>
                </a:lnSpc>
              </a:pPr>
              <a:r>
                <a:rPr lang="en-US" sz="1600" b="1" dirty="0">
                  <a:solidFill>
                    <a:srgbClr val="4C216D"/>
                  </a:solidFill>
                </a:rPr>
                <a:t>WE</a:t>
              </a:r>
              <a:br>
                <a:rPr lang="en-US" sz="1600" b="1" dirty="0">
                  <a:solidFill>
                    <a:srgbClr val="4C216D"/>
                  </a:solidFill>
                </a:rPr>
              </a:br>
              <a:r>
                <a:rPr lang="en-US" sz="1600" b="1" dirty="0">
                  <a:solidFill>
                    <a:srgbClr val="4C216D"/>
                  </a:solidFill>
                </a:rPr>
                <a:t>WANT YOU!</a:t>
              </a:r>
            </a:p>
          </p:txBody>
        </p:sp>
      </p:grpSp>
      <p:sp>
        <p:nvSpPr>
          <p:cNvPr id="16" name="Content Placeholder 13">
            <a:extLst>
              <a:ext uri="{FF2B5EF4-FFF2-40B4-BE49-F238E27FC236}">
                <a16:creationId xmlns:a16="http://schemas.microsoft.com/office/drawing/2014/main" id="{BFC54947-BDE8-2073-9820-638E5454CFE6}"/>
              </a:ext>
            </a:extLst>
          </p:cNvPr>
          <p:cNvSpPr txBox="1">
            <a:spLocks/>
          </p:cNvSpPr>
          <p:nvPr/>
        </p:nvSpPr>
        <p:spPr>
          <a:xfrm>
            <a:off x="1323974" y="1365317"/>
            <a:ext cx="4438650" cy="4399171"/>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en-US" sz="2000" dirty="0"/>
              <a:t>We now </a:t>
            </a:r>
            <a:r>
              <a:rPr lang="en-US" sz="2000" b="1" dirty="0"/>
              <a:t>need to know what YOU want</a:t>
            </a:r>
            <a:r>
              <a:rPr lang="en-US" sz="2000" dirty="0"/>
              <a:t> for Kenmore and what we need to change to balance our finances</a:t>
            </a:r>
          </a:p>
          <a:p>
            <a:pPr marL="0" indent="0">
              <a:lnSpc>
                <a:spcPct val="100000"/>
              </a:lnSpc>
              <a:spcBef>
                <a:spcPts val="1800"/>
              </a:spcBef>
              <a:buFont typeface="Arial" panose="020B0604020202020204" pitchFamily="34" charset="0"/>
              <a:buNone/>
            </a:pPr>
            <a:r>
              <a:rPr lang="en-US" sz="2000" dirty="0"/>
              <a:t>At each table, review the different categories and align on what we should </a:t>
            </a:r>
            <a:r>
              <a:rPr lang="en-US" sz="2000" b="1" dirty="0"/>
              <a:t>drop and add </a:t>
            </a:r>
            <a:r>
              <a:rPr lang="en-US" sz="2000" dirty="0"/>
              <a:t>for each</a:t>
            </a:r>
          </a:p>
          <a:p>
            <a:pPr marL="0" indent="0">
              <a:lnSpc>
                <a:spcPct val="100000"/>
              </a:lnSpc>
              <a:spcBef>
                <a:spcPts val="1800"/>
              </a:spcBef>
              <a:buFont typeface="Arial" panose="020B0604020202020204" pitchFamily="34" charset="0"/>
              <a:buNone/>
            </a:pPr>
            <a:r>
              <a:rPr lang="en-US" sz="2000" dirty="0"/>
              <a:t>This vision will help us </a:t>
            </a:r>
            <a:r>
              <a:rPr lang="en-US" sz="2000" b="1" dirty="0"/>
              <a:t>refine our recommendations</a:t>
            </a:r>
            <a:r>
              <a:rPr lang="en-US" sz="2000" dirty="0"/>
              <a:t> and the Balancing Act options further!</a:t>
            </a:r>
          </a:p>
          <a:p>
            <a:pPr marL="0" indent="0">
              <a:lnSpc>
                <a:spcPct val="100000"/>
              </a:lnSpc>
              <a:spcBef>
                <a:spcPts val="1800"/>
              </a:spcBef>
              <a:buFont typeface="Arial" panose="020B0604020202020204" pitchFamily="34" charset="0"/>
              <a:buNone/>
            </a:pPr>
            <a:r>
              <a:rPr lang="en-US" sz="2000" b="1" dirty="0"/>
              <a:t>FSP members </a:t>
            </a:r>
            <a:r>
              <a:rPr lang="en-US" sz="2000" dirty="0"/>
              <a:t>will be at each table but please remember they are </a:t>
            </a:r>
            <a:r>
              <a:rPr lang="en-US" sz="2000" b="1" dirty="0"/>
              <a:t>facilitators</a:t>
            </a:r>
            <a:r>
              <a:rPr lang="en-US" sz="2000" dirty="0"/>
              <a:t>, not “experts”</a:t>
            </a:r>
          </a:p>
          <a:p>
            <a:pPr marL="0" indent="0">
              <a:lnSpc>
                <a:spcPct val="100000"/>
              </a:lnSpc>
              <a:spcBef>
                <a:spcPts val="1800"/>
              </a:spcBef>
              <a:buFont typeface="Arial" panose="020B0604020202020204" pitchFamily="34" charset="0"/>
              <a:buNone/>
            </a:pPr>
            <a:endParaRPr lang="en-US" sz="2000" dirty="0"/>
          </a:p>
        </p:txBody>
      </p:sp>
      <p:pic>
        <p:nvPicPr>
          <p:cNvPr id="18" name="Picture 17">
            <a:extLst>
              <a:ext uri="{FF2B5EF4-FFF2-40B4-BE49-F238E27FC236}">
                <a16:creationId xmlns:a16="http://schemas.microsoft.com/office/drawing/2014/main" id="{CD166263-4EAE-EA1B-6E3D-E1BC64670EF1}"/>
              </a:ext>
            </a:extLst>
          </p:cNvPr>
          <p:cNvPicPr>
            <a:picLocks noChangeAspect="1"/>
          </p:cNvPicPr>
          <p:nvPr/>
        </p:nvPicPr>
        <p:blipFill>
          <a:blip r:embed="rId3">
            <a:clrChange>
              <a:clrFrom>
                <a:srgbClr val="F4F4F6"/>
              </a:clrFrom>
              <a:clrTo>
                <a:srgbClr val="F4F4F6">
                  <a:alpha val="0"/>
                </a:srgbClr>
              </a:clrTo>
            </a:clrChange>
          </a:blip>
          <a:stretch>
            <a:fillRect/>
          </a:stretch>
        </p:blipFill>
        <p:spPr>
          <a:xfrm>
            <a:off x="484689" y="2680431"/>
            <a:ext cx="757097" cy="731520"/>
          </a:xfrm>
          <a:prstGeom prst="rect">
            <a:avLst/>
          </a:prstGeom>
        </p:spPr>
      </p:pic>
      <p:pic>
        <p:nvPicPr>
          <p:cNvPr id="20" name="Picture 19">
            <a:extLst>
              <a:ext uri="{FF2B5EF4-FFF2-40B4-BE49-F238E27FC236}">
                <a16:creationId xmlns:a16="http://schemas.microsoft.com/office/drawing/2014/main" id="{CF6E75D1-DA4A-06C5-AF60-16F0E18D9D6A}"/>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605595" y="3795445"/>
            <a:ext cx="515285" cy="731520"/>
          </a:xfrm>
          <a:prstGeom prst="rect">
            <a:avLst/>
          </a:prstGeom>
        </p:spPr>
      </p:pic>
      <p:pic>
        <p:nvPicPr>
          <p:cNvPr id="22" name="Picture 21">
            <a:extLst>
              <a:ext uri="{FF2B5EF4-FFF2-40B4-BE49-F238E27FC236}">
                <a16:creationId xmlns:a16="http://schemas.microsoft.com/office/drawing/2014/main" id="{05805BEC-826C-E953-1FC2-5A4442FCC27D}"/>
              </a:ext>
            </a:extLst>
          </p:cNvPr>
          <p:cNvPicPr>
            <a:picLocks noChangeAspect="1"/>
          </p:cNvPicPr>
          <p:nvPr/>
        </p:nvPicPr>
        <p:blipFill>
          <a:blip r:embed="rId5">
            <a:clrChange>
              <a:clrFrom>
                <a:srgbClr val="F4F4F6"/>
              </a:clrFrom>
              <a:clrTo>
                <a:srgbClr val="F4F4F6">
                  <a:alpha val="0"/>
                </a:srgbClr>
              </a:clrTo>
            </a:clrChange>
          </a:blip>
          <a:stretch>
            <a:fillRect/>
          </a:stretch>
        </p:blipFill>
        <p:spPr>
          <a:xfrm>
            <a:off x="457135" y="4924905"/>
            <a:ext cx="812203" cy="640080"/>
          </a:xfrm>
          <a:prstGeom prst="rect">
            <a:avLst/>
          </a:prstGeom>
        </p:spPr>
      </p:pic>
      <p:pic>
        <p:nvPicPr>
          <p:cNvPr id="24" name="Picture 23">
            <a:extLst>
              <a:ext uri="{FF2B5EF4-FFF2-40B4-BE49-F238E27FC236}">
                <a16:creationId xmlns:a16="http://schemas.microsoft.com/office/drawing/2014/main" id="{EAFB25EF-6872-C5FC-0EA6-E786B68187E2}"/>
              </a:ext>
            </a:extLst>
          </p:cNvPr>
          <p:cNvPicPr>
            <a:picLocks noChangeAspect="1"/>
          </p:cNvPicPr>
          <p:nvPr/>
        </p:nvPicPr>
        <p:blipFill rotWithShape="1">
          <a:blip r:embed="rId6">
            <a:clrChange>
              <a:clrFrom>
                <a:srgbClr val="CCCCCC"/>
              </a:clrFrom>
              <a:clrTo>
                <a:srgbClr val="CCCCCC">
                  <a:alpha val="0"/>
                </a:srgbClr>
              </a:clrTo>
            </a:clrChange>
          </a:blip>
          <a:srcRect l="5128"/>
          <a:stretch/>
        </p:blipFill>
        <p:spPr>
          <a:xfrm>
            <a:off x="436997" y="1500029"/>
            <a:ext cx="852480" cy="731520"/>
          </a:xfrm>
          <a:prstGeom prst="rect">
            <a:avLst/>
          </a:prstGeom>
        </p:spPr>
      </p:pic>
    </p:spTree>
    <p:extLst>
      <p:ext uri="{BB962C8B-B14F-4D97-AF65-F5344CB8AC3E}">
        <p14:creationId xmlns:p14="http://schemas.microsoft.com/office/powerpoint/2010/main" val="877126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dirty="0"/>
              <a:t>Town hall roundtable</a:t>
            </a:r>
            <a:endParaRPr lang="en-US" b="1" dirty="0"/>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19</a:t>
            </a:fld>
            <a:endParaRPr lang="en-US"/>
          </a:p>
        </p:txBody>
      </p:sp>
      <p:cxnSp>
        <p:nvCxnSpPr>
          <p:cNvPr id="4" name="Straight Connector 3">
            <a:extLst>
              <a:ext uri="{FF2B5EF4-FFF2-40B4-BE49-F238E27FC236}">
                <a16:creationId xmlns:a16="http://schemas.microsoft.com/office/drawing/2014/main" id="{E06D6491-F815-C701-DA87-D9122B5B9D96}"/>
              </a:ext>
            </a:extLst>
          </p:cNvPr>
          <p:cNvCxnSpPr>
            <a:cxnSpLocks/>
          </p:cNvCxnSpPr>
          <p:nvPr/>
        </p:nvCxnSpPr>
        <p:spPr>
          <a:xfrm>
            <a:off x="508000" y="190500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30C3CDC-388C-2A8A-60A7-BE6F89896AE3}"/>
              </a:ext>
            </a:extLst>
          </p:cNvPr>
          <p:cNvCxnSpPr>
            <a:cxnSpLocks/>
          </p:cNvCxnSpPr>
          <p:nvPr/>
        </p:nvCxnSpPr>
        <p:spPr>
          <a:xfrm>
            <a:off x="508000" y="237195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801540-17A2-3F54-4357-B4DEED1ECB14}"/>
              </a:ext>
            </a:extLst>
          </p:cNvPr>
          <p:cNvCxnSpPr>
            <a:cxnSpLocks/>
          </p:cNvCxnSpPr>
          <p:nvPr/>
        </p:nvCxnSpPr>
        <p:spPr>
          <a:xfrm>
            <a:off x="508000" y="283890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B3761A-6781-4046-25EC-577DBE75210D}"/>
              </a:ext>
            </a:extLst>
          </p:cNvPr>
          <p:cNvCxnSpPr>
            <a:cxnSpLocks/>
          </p:cNvCxnSpPr>
          <p:nvPr/>
        </p:nvCxnSpPr>
        <p:spPr>
          <a:xfrm>
            <a:off x="508000" y="330585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C550D1-0EB7-095B-A022-94951ECFDE02}"/>
              </a:ext>
            </a:extLst>
          </p:cNvPr>
          <p:cNvCxnSpPr>
            <a:cxnSpLocks/>
          </p:cNvCxnSpPr>
          <p:nvPr/>
        </p:nvCxnSpPr>
        <p:spPr>
          <a:xfrm>
            <a:off x="508000" y="470670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6F1CAA-1B81-A228-3328-1BB03D13FC47}"/>
              </a:ext>
            </a:extLst>
          </p:cNvPr>
          <p:cNvCxnSpPr>
            <a:cxnSpLocks/>
          </p:cNvCxnSpPr>
          <p:nvPr/>
        </p:nvCxnSpPr>
        <p:spPr>
          <a:xfrm>
            <a:off x="508000" y="564060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8E95A03-589A-7A39-C0C3-FEA56D414FC8}"/>
              </a:ext>
            </a:extLst>
          </p:cNvPr>
          <p:cNvSpPr/>
          <p:nvPr/>
        </p:nvSpPr>
        <p:spPr>
          <a:xfrm>
            <a:off x="508000" y="195559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Streets &amp; Traffic Safety</a:t>
            </a:r>
          </a:p>
        </p:txBody>
      </p:sp>
      <p:sp>
        <p:nvSpPr>
          <p:cNvPr id="25" name="Rectangle 24">
            <a:extLst>
              <a:ext uri="{FF2B5EF4-FFF2-40B4-BE49-F238E27FC236}">
                <a16:creationId xmlns:a16="http://schemas.microsoft.com/office/drawing/2014/main" id="{0916F6FF-4040-A174-85C3-C99968877E46}"/>
              </a:ext>
            </a:extLst>
          </p:cNvPr>
          <p:cNvSpPr/>
          <p:nvPr/>
        </p:nvSpPr>
        <p:spPr>
          <a:xfrm>
            <a:off x="508000" y="242254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Parks &amp; city buildings</a:t>
            </a:r>
          </a:p>
        </p:txBody>
      </p:sp>
      <p:sp>
        <p:nvSpPr>
          <p:cNvPr id="26" name="Rectangle 25">
            <a:extLst>
              <a:ext uri="{FF2B5EF4-FFF2-40B4-BE49-F238E27FC236}">
                <a16:creationId xmlns:a16="http://schemas.microsoft.com/office/drawing/2014/main" id="{625C38D9-CB22-43CB-225F-381BA6B4972F}"/>
              </a:ext>
            </a:extLst>
          </p:cNvPr>
          <p:cNvSpPr/>
          <p:nvPr/>
        </p:nvSpPr>
        <p:spPr>
          <a:xfrm>
            <a:off x="508000" y="288949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Recreation and city events</a:t>
            </a:r>
          </a:p>
        </p:txBody>
      </p:sp>
      <p:sp>
        <p:nvSpPr>
          <p:cNvPr id="27" name="Rectangle 26">
            <a:extLst>
              <a:ext uri="{FF2B5EF4-FFF2-40B4-BE49-F238E27FC236}">
                <a16:creationId xmlns:a16="http://schemas.microsoft.com/office/drawing/2014/main" id="{52A8E1D4-5BDE-A8D6-7023-E5DB38CC3777}"/>
              </a:ext>
            </a:extLst>
          </p:cNvPr>
          <p:cNvSpPr/>
          <p:nvPr/>
        </p:nvSpPr>
        <p:spPr>
          <a:xfrm>
            <a:off x="508000" y="335644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Public Safety (police, justice services…)</a:t>
            </a:r>
          </a:p>
        </p:txBody>
      </p:sp>
      <p:sp>
        <p:nvSpPr>
          <p:cNvPr id="28" name="Rectangle 27">
            <a:extLst>
              <a:ext uri="{FF2B5EF4-FFF2-40B4-BE49-F238E27FC236}">
                <a16:creationId xmlns:a16="http://schemas.microsoft.com/office/drawing/2014/main" id="{8D2F2773-692B-5BB2-FF0B-963759A304ED}"/>
              </a:ext>
            </a:extLst>
          </p:cNvPr>
          <p:cNvSpPr/>
          <p:nvPr/>
        </p:nvSpPr>
        <p:spPr>
          <a:xfrm>
            <a:off x="508000" y="522424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Other…</a:t>
            </a:r>
          </a:p>
        </p:txBody>
      </p:sp>
      <p:sp>
        <p:nvSpPr>
          <p:cNvPr id="29" name="Rectangle 28">
            <a:extLst>
              <a:ext uri="{FF2B5EF4-FFF2-40B4-BE49-F238E27FC236}">
                <a16:creationId xmlns:a16="http://schemas.microsoft.com/office/drawing/2014/main" id="{B0E49CF1-8E41-9258-8E7F-8BF57EDDCB02}"/>
              </a:ext>
            </a:extLst>
          </p:cNvPr>
          <p:cNvSpPr/>
          <p:nvPr/>
        </p:nvSpPr>
        <p:spPr>
          <a:xfrm>
            <a:off x="508000" y="5691191"/>
            <a:ext cx="245427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Additional revenues</a:t>
            </a:r>
          </a:p>
        </p:txBody>
      </p:sp>
      <p:cxnSp>
        <p:nvCxnSpPr>
          <p:cNvPr id="30" name="Straight Connector 29">
            <a:extLst>
              <a:ext uri="{FF2B5EF4-FFF2-40B4-BE49-F238E27FC236}">
                <a16:creationId xmlns:a16="http://schemas.microsoft.com/office/drawing/2014/main" id="{7781AC7D-2668-8933-C37B-0EA6521316C1}"/>
              </a:ext>
            </a:extLst>
          </p:cNvPr>
          <p:cNvCxnSpPr>
            <a:cxnSpLocks/>
          </p:cNvCxnSpPr>
          <p:nvPr/>
        </p:nvCxnSpPr>
        <p:spPr>
          <a:xfrm flipV="1">
            <a:off x="3048000" y="1423987"/>
            <a:ext cx="0" cy="4633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B63C6B-291D-1D4C-B0F8-83786F7E9084}"/>
              </a:ext>
            </a:extLst>
          </p:cNvPr>
          <p:cNvCxnSpPr>
            <a:cxnSpLocks/>
          </p:cNvCxnSpPr>
          <p:nvPr/>
        </p:nvCxnSpPr>
        <p:spPr>
          <a:xfrm flipV="1">
            <a:off x="7218680" y="1423987"/>
            <a:ext cx="0" cy="4633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1F92709-66F1-2C45-5A0B-0A6CE3CFE92F}"/>
              </a:ext>
            </a:extLst>
          </p:cNvPr>
          <p:cNvGrpSpPr/>
          <p:nvPr/>
        </p:nvGrpSpPr>
        <p:grpSpPr>
          <a:xfrm>
            <a:off x="4433800" y="1412335"/>
            <a:ext cx="1399080" cy="457200"/>
            <a:chOff x="4076737" y="1412335"/>
            <a:chExt cx="1399080" cy="457200"/>
          </a:xfrm>
        </p:grpSpPr>
        <p:sp>
          <p:nvSpPr>
            <p:cNvPr id="39" name="TextBox 38">
              <a:extLst>
                <a:ext uri="{FF2B5EF4-FFF2-40B4-BE49-F238E27FC236}">
                  <a16:creationId xmlns:a16="http://schemas.microsoft.com/office/drawing/2014/main" id="{5D00B7BD-6E02-C2BD-3B2E-3D2B14EA94DE}"/>
                </a:ext>
              </a:extLst>
            </p:cNvPr>
            <p:cNvSpPr txBox="1"/>
            <p:nvPr/>
          </p:nvSpPr>
          <p:spPr>
            <a:xfrm>
              <a:off x="4276513" y="1456269"/>
              <a:ext cx="1199304" cy="369332"/>
            </a:xfrm>
            <a:prstGeom prst="rect">
              <a:avLst/>
            </a:prstGeom>
            <a:noFill/>
          </p:spPr>
          <p:txBody>
            <a:bodyPr wrap="square">
              <a:spAutoFit/>
            </a:bodyPr>
            <a:lstStyle/>
            <a:p>
              <a:pPr algn="ctr"/>
              <a:r>
                <a:rPr lang="en-US" b="1" dirty="0"/>
                <a:t>Drop</a:t>
              </a:r>
            </a:p>
          </p:txBody>
        </p:sp>
        <p:sp>
          <p:nvSpPr>
            <p:cNvPr id="41" name="Minus Sign 40">
              <a:extLst>
                <a:ext uri="{FF2B5EF4-FFF2-40B4-BE49-F238E27FC236}">
                  <a16:creationId xmlns:a16="http://schemas.microsoft.com/office/drawing/2014/main" id="{7EC24ED9-6614-8941-2362-12789D200894}"/>
                </a:ext>
              </a:extLst>
            </p:cNvPr>
            <p:cNvSpPr/>
            <p:nvPr/>
          </p:nvSpPr>
          <p:spPr>
            <a:xfrm>
              <a:off x="4076737" y="1412335"/>
              <a:ext cx="457200" cy="457200"/>
            </a:xfrm>
            <a:prstGeom prst="mathMin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A178FADE-1256-F858-8960-6C00AAA5A1D9}"/>
              </a:ext>
            </a:extLst>
          </p:cNvPr>
          <p:cNvGrpSpPr/>
          <p:nvPr/>
        </p:nvGrpSpPr>
        <p:grpSpPr>
          <a:xfrm>
            <a:off x="8644362" y="1412335"/>
            <a:ext cx="1319316" cy="457200"/>
            <a:chOff x="8498631" y="1412335"/>
            <a:chExt cx="1319316" cy="457200"/>
          </a:xfrm>
        </p:grpSpPr>
        <p:sp>
          <p:nvSpPr>
            <p:cNvPr id="40" name="TextBox 39">
              <a:extLst>
                <a:ext uri="{FF2B5EF4-FFF2-40B4-BE49-F238E27FC236}">
                  <a16:creationId xmlns:a16="http://schemas.microsoft.com/office/drawing/2014/main" id="{32CF93AB-B34F-49F1-E456-05F08A26CCD4}"/>
                </a:ext>
              </a:extLst>
            </p:cNvPr>
            <p:cNvSpPr txBox="1"/>
            <p:nvPr/>
          </p:nvSpPr>
          <p:spPr>
            <a:xfrm>
              <a:off x="8618643" y="1456269"/>
              <a:ext cx="1199304" cy="369332"/>
            </a:xfrm>
            <a:prstGeom prst="rect">
              <a:avLst/>
            </a:prstGeom>
            <a:noFill/>
          </p:spPr>
          <p:txBody>
            <a:bodyPr wrap="square">
              <a:spAutoFit/>
            </a:bodyPr>
            <a:lstStyle/>
            <a:p>
              <a:pPr algn="ctr"/>
              <a:r>
                <a:rPr lang="en-US" b="1" dirty="0"/>
                <a:t>Add</a:t>
              </a:r>
            </a:p>
          </p:txBody>
        </p:sp>
        <p:sp>
          <p:nvSpPr>
            <p:cNvPr id="42" name="Plus Sign 41">
              <a:extLst>
                <a:ext uri="{FF2B5EF4-FFF2-40B4-BE49-F238E27FC236}">
                  <a16:creationId xmlns:a16="http://schemas.microsoft.com/office/drawing/2014/main" id="{902E3891-759E-1468-B859-1FF934C61057}"/>
                </a:ext>
              </a:extLst>
            </p:cNvPr>
            <p:cNvSpPr/>
            <p:nvPr/>
          </p:nvSpPr>
          <p:spPr>
            <a:xfrm>
              <a:off x="8498631" y="1412335"/>
              <a:ext cx="457200" cy="457200"/>
            </a:xfrm>
            <a:prstGeom prst="mathPlu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99476EA-6F82-57E2-F4E3-E2142849CC80}"/>
              </a:ext>
            </a:extLst>
          </p:cNvPr>
          <p:cNvSpPr txBox="1"/>
          <p:nvPr/>
        </p:nvSpPr>
        <p:spPr>
          <a:xfrm>
            <a:off x="832334" y="1470237"/>
            <a:ext cx="1545255" cy="369332"/>
          </a:xfrm>
          <a:prstGeom prst="rect">
            <a:avLst/>
          </a:prstGeom>
          <a:noFill/>
        </p:spPr>
        <p:txBody>
          <a:bodyPr wrap="square">
            <a:spAutoFit/>
          </a:bodyPr>
          <a:lstStyle/>
          <a:p>
            <a:pPr algn="ctr"/>
            <a:r>
              <a:rPr lang="en-US" b="1" dirty="0"/>
              <a:t>Departments</a:t>
            </a:r>
          </a:p>
        </p:txBody>
      </p:sp>
      <p:sp>
        <p:nvSpPr>
          <p:cNvPr id="5" name="Rectangle 4">
            <a:extLst>
              <a:ext uri="{FF2B5EF4-FFF2-40B4-BE49-F238E27FC236}">
                <a16:creationId xmlns:a16="http://schemas.microsoft.com/office/drawing/2014/main" id="{6984D9F8-638A-F266-F1CB-E6154C0F77DB}"/>
              </a:ext>
            </a:extLst>
          </p:cNvPr>
          <p:cNvSpPr/>
          <p:nvPr/>
        </p:nvSpPr>
        <p:spPr>
          <a:xfrm>
            <a:off x="508000" y="429034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Administration &amp; community engagement</a:t>
            </a:r>
          </a:p>
        </p:txBody>
      </p:sp>
      <p:sp>
        <p:nvSpPr>
          <p:cNvPr id="9" name="Rectangle 8">
            <a:extLst>
              <a:ext uri="{FF2B5EF4-FFF2-40B4-BE49-F238E27FC236}">
                <a16:creationId xmlns:a16="http://schemas.microsoft.com/office/drawing/2014/main" id="{838C76C0-EB1F-AD10-E72A-424A63350D58}"/>
              </a:ext>
            </a:extLst>
          </p:cNvPr>
          <p:cNvSpPr/>
          <p:nvPr/>
        </p:nvSpPr>
        <p:spPr>
          <a:xfrm>
            <a:off x="508000" y="475729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City planning &amp; permitting</a:t>
            </a:r>
          </a:p>
        </p:txBody>
      </p:sp>
      <p:sp>
        <p:nvSpPr>
          <p:cNvPr id="10" name="Rectangle 9">
            <a:extLst>
              <a:ext uri="{FF2B5EF4-FFF2-40B4-BE49-F238E27FC236}">
                <a16:creationId xmlns:a16="http://schemas.microsoft.com/office/drawing/2014/main" id="{2E799D7A-A938-1BBC-3C87-9A2623BCB9BB}"/>
              </a:ext>
            </a:extLst>
          </p:cNvPr>
          <p:cNvSpPr/>
          <p:nvPr/>
        </p:nvSpPr>
        <p:spPr>
          <a:xfrm>
            <a:off x="508000" y="3823395"/>
            <a:ext cx="245427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200" b="1" dirty="0"/>
              <a:t>Sustainability &amp; environment</a:t>
            </a:r>
          </a:p>
        </p:txBody>
      </p:sp>
      <p:cxnSp>
        <p:nvCxnSpPr>
          <p:cNvPr id="20" name="Straight Connector 19">
            <a:extLst>
              <a:ext uri="{FF2B5EF4-FFF2-40B4-BE49-F238E27FC236}">
                <a16:creationId xmlns:a16="http://schemas.microsoft.com/office/drawing/2014/main" id="{36D48A20-748A-3578-519D-88F2EC8FEEF2}"/>
              </a:ext>
            </a:extLst>
          </p:cNvPr>
          <p:cNvCxnSpPr>
            <a:cxnSpLocks/>
          </p:cNvCxnSpPr>
          <p:nvPr/>
        </p:nvCxnSpPr>
        <p:spPr>
          <a:xfrm>
            <a:off x="508000" y="377280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D81DE71-6A61-C95E-EF5B-B38AD8F043EA}"/>
              </a:ext>
            </a:extLst>
          </p:cNvPr>
          <p:cNvCxnSpPr>
            <a:cxnSpLocks/>
          </p:cNvCxnSpPr>
          <p:nvPr/>
        </p:nvCxnSpPr>
        <p:spPr>
          <a:xfrm>
            <a:off x="508000" y="423975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29D14DD-9A9A-755C-5AAF-19E65B35B199}"/>
              </a:ext>
            </a:extLst>
          </p:cNvPr>
          <p:cNvCxnSpPr>
            <a:cxnSpLocks/>
          </p:cNvCxnSpPr>
          <p:nvPr/>
        </p:nvCxnSpPr>
        <p:spPr>
          <a:xfrm>
            <a:off x="508000" y="5173650"/>
            <a:ext cx="108813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D98F308A-1792-62E8-4C7D-CA301A073C92}"/>
              </a:ext>
            </a:extLst>
          </p:cNvPr>
          <p:cNvPicPr>
            <a:picLocks noChangeAspect="1"/>
          </p:cNvPicPr>
          <p:nvPr/>
        </p:nvPicPr>
        <p:blipFill>
          <a:blip r:embed="rId2">
            <a:lum bright="70000" contrast="-70000"/>
          </a:blip>
          <a:stretch>
            <a:fillRect/>
          </a:stretch>
        </p:blipFill>
        <p:spPr>
          <a:xfrm>
            <a:off x="625391" y="2001303"/>
            <a:ext cx="286537" cy="274344"/>
          </a:xfrm>
          <a:prstGeom prst="rect">
            <a:avLst/>
          </a:prstGeom>
        </p:spPr>
      </p:pic>
      <p:pic>
        <p:nvPicPr>
          <p:cNvPr id="43" name="Picture 42">
            <a:extLst>
              <a:ext uri="{FF2B5EF4-FFF2-40B4-BE49-F238E27FC236}">
                <a16:creationId xmlns:a16="http://schemas.microsoft.com/office/drawing/2014/main" id="{23E594E7-6403-6FD1-5997-2105021732A6}"/>
              </a:ext>
            </a:extLst>
          </p:cNvPr>
          <p:cNvPicPr>
            <a:picLocks noChangeAspect="1"/>
          </p:cNvPicPr>
          <p:nvPr/>
        </p:nvPicPr>
        <p:blipFill>
          <a:blip r:embed="rId3">
            <a:lum bright="70000" contrast="-70000"/>
          </a:blip>
          <a:stretch>
            <a:fillRect/>
          </a:stretch>
        </p:blipFill>
        <p:spPr>
          <a:xfrm>
            <a:off x="622426" y="2468265"/>
            <a:ext cx="292466" cy="274320"/>
          </a:xfrm>
          <a:prstGeom prst="rect">
            <a:avLst/>
          </a:prstGeom>
        </p:spPr>
      </p:pic>
      <p:pic>
        <p:nvPicPr>
          <p:cNvPr id="47" name="Picture 46">
            <a:extLst>
              <a:ext uri="{FF2B5EF4-FFF2-40B4-BE49-F238E27FC236}">
                <a16:creationId xmlns:a16="http://schemas.microsoft.com/office/drawing/2014/main" id="{F77E7048-A53B-5328-7E0C-B71B0A5F034F}"/>
              </a:ext>
            </a:extLst>
          </p:cNvPr>
          <p:cNvPicPr>
            <a:picLocks noChangeAspect="1"/>
          </p:cNvPicPr>
          <p:nvPr/>
        </p:nvPicPr>
        <p:blipFill>
          <a:blip r:embed="rId4">
            <a:lum bright="70000" contrast="-70000"/>
          </a:blip>
          <a:stretch>
            <a:fillRect/>
          </a:stretch>
        </p:blipFill>
        <p:spPr>
          <a:xfrm>
            <a:off x="632050" y="2935215"/>
            <a:ext cx="273218" cy="274320"/>
          </a:xfrm>
          <a:prstGeom prst="rect">
            <a:avLst/>
          </a:prstGeom>
        </p:spPr>
      </p:pic>
      <p:pic>
        <p:nvPicPr>
          <p:cNvPr id="50" name="Picture 49">
            <a:extLst>
              <a:ext uri="{FF2B5EF4-FFF2-40B4-BE49-F238E27FC236}">
                <a16:creationId xmlns:a16="http://schemas.microsoft.com/office/drawing/2014/main" id="{8D11D467-DCEE-2D57-1E55-EBAEC0718790}"/>
              </a:ext>
            </a:extLst>
          </p:cNvPr>
          <p:cNvPicPr>
            <a:picLocks noChangeAspect="1"/>
          </p:cNvPicPr>
          <p:nvPr/>
        </p:nvPicPr>
        <p:blipFill>
          <a:blip r:embed="rId5">
            <a:lum bright="70000" contrast="-70000"/>
          </a:blip>
          <a:stretch>
            <a:fillRect/>
          </a:stretch>
        </p:blipFill>
        <p:spPr>
          <a:xfrm>
            <a:off x="644072" y="3402165"/>
            <a:ext cx="249174" cy="274320"/>
          </a:xfrm>
          <a:prstGeom prst="rect">
            <a:avLst/>
          </a:prstGeom>
        </p:spPr>
      </p:pic>
      <p:pic>
        <p:nvPicPr>
          <p:cNvPr id="53" name="Picture 52">
            <a:extLst>
              <a:ext uri="{FF2B5EF4-FFF2-40B4-BE49-F238E27FC236}">
                <a16:creationId xmlns:a16="http://schemas.microsoft.com/office/drawing/2014/main" id="{FC7BEF3A-8AA0-C73F-49A8-F16492FCFEC2}"/>
              </a:ext>
            </a:extLst>
          </p:cNvPr>
          <p:cNvPicPr>
            <a:picLocks noChangeAspect="1"/>
          </p:cNvPicPr>
          <p:nvPr/>
        </p:nvPicPr>
        <p:blipFill>
          <a:blip r:embed="rId6">
            <a:lum bright="70000" contrast="-70000"/>
          </a:blip>
          <a:stretch>
            <a:fillRect/>
          </a:stretch>
        </p:blipFill>
        <p:spPr>
          <a:xfrm>
            <a:off x="633100" y="3869115"/>
            <a:ext cx="271118" cy="274320"/>
          </a:xfrm>
          <a:prstGeom prst="rect">
            <a:avLst/>
          </a:prstGeom>
        </p:spPr>
      </p:pic>
      <p:pic>
        <p:nvPicPr>
          <p:cNvPr id="58" name="Picture 57">
            <a:extLst>
              <a:ext uri="{FF2B5EF4-FFF2-40B4-BE49-F238E27FC236}">
                <a16:creationId xmlns:a16="http://schemas.microsoft.com/office/drawing/2014/main" id="{046B655D-E207-1E1D-5B56-F530F95AF231}"/>
              </a:ext>
            </a:extLst>
          </p:cNvPr>
          <p:cNvPicPr>
            <a:picLocks noChangeAspect="1"/>
          </p:cNvPicPr>
          <p:nvPr/>
        </p:nvPicPr>
        <p:blipFill>
          <a:blip r:embed="rId7">
            <a:lum bright="70000" contrast="-70000"/>
          </a:blip>
          <a:stretch>
            <a:fillRect/>
          </a:stretch>
        </p:blipFill>
        <p:spPr>
          <a:xfrm>
            <a:off x="630953" y="4336065"/>
            <a:ext cx="275413" cy="274320"/>
          </a:xfrm>
          <a:prstGeom prst="rect">
            <a:avLst/>
          </a:prstGeom>
        </p:spPr>
      </p:pic>
      <p:pic>
        <p:nvPicPr>
          <p:cNvPr id="61" name="Picture 60">
            <a:extLst>
              <a:ext uri="{FF2B5EF4-FFF2-40B4-BE49-F238E27FC236}">
                <a16:creationId xmlns:a16="http://schemas.microsoft.com/office/drawing/2014/main" id="{6057B5AB-2B52-0E0A-7236-A4B97123E1C9}"/>
              </a:ext>
            </a:extLst>
          </p:cNvPr>
          <p:cNvPicPr>
            <a:picLocks noChangeAspect="1"/>
          </p:cNvPicPr>
          <p:nvPr/>
        </p:nvPicPr>
        <p:blipFill>
          <a:blip r:embed="rId8">
            <a:lum bright="70000" contrast="-70000"/>
          </a:blip>
          <a:stretch>
            <a:fillRect/>
          </a:stretch>
        </p:blipFill>
        <p:spPr>
          <a:xfrm>
            <a:off x="633139" y="4803015"/>
            <a:ext cx="271041" cy="274320"/>
          </a:xfrm>
          <a:prstGeom prst="rect">
            <a:avLst/>
          </a:prstGeom>
        </p:spPr>
      </p:pic>
      <p:pic>
        <p:nvPicPr>
          <p:cNvPr id="63" name="Picture 62">
            <a:extLst>
              <a:ext uri="{FF2B5EF4-FFF2-40B4-BE49-F238E27FC236}">
                <a16:creationId xmlns:a16="http://schemas.microsoft.com/office/drawing/2014/main" id="{484E22F4-A2B0-5ED6-5D56-E77F69E44A38}"/>
              </a:ext>
            </a:extLst>
          </p:cNvPr>
          <p:cNvPicPr>
            <a:picLocks noChangeAspect="1"/>
          </p:cNvPicPr>
          <p:nvPr/>
        </p:nvPicPr>
        <p:blipFill>
          <a:blip r:embed="rId9">
            <a:lum bright="70000" contrast="-70000"/>
          </a:blip>
          <a:stretch>
            <a:fillRect/>
          </a:stretch>
        </p:blipFill>
        <p:spPr>
          <a:xfrm>
            <a:off x="622355" y="5736911"/>
            <a:ext cx="292608" cy="274320"/>
          </a:xfrm>
          <a:prstGeom prst="rect">
            <a:avLst/>
          </a:prstGeom>
        </p:spPr>
      </p:pic>
    </p:spTree>
    <p:extLst>
      <p:ext uri="{BB962C8B-B14F-4D97-AF65-F5344CB8AC3E}">
        <p14:creationId xmlns:p14="http://schemas.microsoft.com/office/powerpoint/2010/main" val="389523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Rounded Corners 2052">
            <a:extLst>
              <a:ext uri="{FF2B5EF4-FFF2-40B4-BE49-F238E27FC236}">
                <a16:creationId xmlns:a16="http://schemas.microsoft.com/office/drawing/2014/main" id="{AD21836A-18C8-44AA-B3A9-3B3D09A254C7}"/>
              </a:ext>
            </a:extLst>
          </p:cNvPr>
          <p:cNvSpPr/>
          <p:nvPr/>
        </p:nvSpPr>
        <p:spPr>
          <a:xfrm>
            <a:off x="849590" y="4984809"/>
            <a:ext cx="3517377"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l"/>
            <a:r>
              <a:rPr lang="en-US" sz="45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Agenda</a:t>
            </a:r>
            <a:endParaRPr lang="en-US" sz="3500"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2</a:t>
            </a:fld>
            <a:endParaRPr lang="en-US"/>
          </a:p>
        </p:txBody>
      </p:sp>
      <p:pic>
        <p:nvPicPr>
          <p:cNvPr id="2050" name="Picture 2" descr="City of Kenmore Financial Sustainability Plan - Hank Heron working on accounting.">
            <a:extLst>
              <a:ext uri="{FF2B5EF4-FFF2-40B4-BE49-F238E27FC236}">
                <a16:creationId xmlns:a16="http://schemas.microsoft.com/office/drawing/2014/main" id="{F32FBD86-77CB-74F9-E786-39F774962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071" b="1759"/>
          <a:stretch/>
        </p:blipFill>
        <p:spPr bwMode="auto">
          <a:xfrm>
            <a:off x="8464459" y="1825625"/>
            <a:ext cx="3405051" cy="23986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B8D976D-126A-9544-A053-49BD189C7BBA}"/>
              </a:ext>
            </a:extLst>
          </p:cNvPr>
          <p:cNvSpPr/>
          <p:nvPr/>
        </p:nvSpPr>
        <p:spPr>
          <a:xfrm rot="1800000">
            <a:off x="552450" y="1562100"/>
            <a:ext cx="18288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D05AB2-AE6D-664E-4965-781DA2D3E2F2}"/>
              </a:ext>
            </a:extLst>
          </p:cNvPr>
          <p:cNvSpPr/>
          <p:nvPr/>
        </p:nvSpPr>
        <p:spPr>
          <a:xfrm rot="2700000">
            <a:off x="552450" y="5762625"/>
            <a:ext cx="18288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Curved 12">
            <a:extLst>
              <a:ext uri="{FF2B5EF4-FFF2-40B4-BE49-F238E27FC236}">
                <a16:creationId xmlns:a16="http://schemas.microsoft.com/office/drawing/2014/main" id="{24B35563-5666-B55E-9E79-50A014E08202}"/>
              </a:ext>
            </a:extLst>
          </p:cNvPr>
          <p:cNvCxnSpPr>
            <a:cxnSpLocks/>
            <a:stCxn id="7" idx="3"/>
            <a:endCxn id="9" idx="0"/>
          </p:cNvCxnSpPr>
          <p:nvPr/>
        </p:nvCxnSpPr>
        <p:spPr>
          <a:xfrm flipH="1">
            <a:off x="708548" y="1699260"/>
            <a:ext cx="14531" cy="4090147"/>
          </a:xfrm>
          <a:prstGeom prst="curvedConnector3">
            <a:avLst>
              <a:gd name="adj1" fmla="val -4981798"/>
            </a:avLst>
          </a:prstGeom>
          <a:ln w="28575" cap="rnd">
            <a:solidFill>
              <a:srgbClr val="F2F2F2">
                <a:alpha val="69804"/>
              </a:srgbClr>
            </a:solidFill>
          </a:ln>
        </p:spPr>
        <p:style>
          <a:lnRef idx="1">
            <a:schemeClr val="accent1"/>
          </a:lnRef>
          <a:fillRef idx="0">
            <a:schemeClr val="accent1"/>
          </a:fillRef>
          <a:effectRef idx="0">
            <a:schemeClr val="accent1"/>
          </a:effectRef>
          <a:fontRef idx="minor">
            <a:schemeClr val="tx1"/>
          </a:fontRef>
        </p:style>
      </p:cxnSp>
      <p:sp>
        <p:nvSpPr>
          <p:cNvPr id="31" name="Content Placeholder 9">
            <a:extLst>
              <a:ext uri="{FF2B5EF4-FFF2-40B4-BE49-F238E27FC236}">
                <a16:creationId xmlns:a16="http://schemas.microsoft.com/office/drawing/2014/main" id="{56A768EA-6056-09C5-9D9A-508F434409D0}"/>
              </a:ext>
            </a:extLst>
          </p:cNvPr>
          <p:cNvSpPr>
            <a:spLocks noGrp="1"/>
          </p:cNvSpPr>
          <p:nvPr>
            <p:ph idx="1"/>
          </p:nvPr>
        </p:nvSpPr>
        <p:spPr>
          <a:xfrm>
            <a:off x="1238501" y="5506462"/>
            <a:ext cx="6189159" cy="400110"/>
          </a:xfrm>
        </p:spPr>
        <p:txBody>
          <a:bodyPr anchor="ctr">
            <a:normAutofit/>
          </a:bodyPr>
          <a:lstStyle/>
          <a:p>
            <a:pPr marL="0" indent="0" algn="l">
              <a:spcBef>
                <a:spcPts val="1800"/>
              </a:spcBef>
              <a:buNone/>
            </a:pPr>
            <a:r>
              <a:rPr lang="en-US" sz="2000" dirty="0"/>
              <a:t>Send off and presentation of the Balancing Act tool</a:t>
            </a:r>
          </a:p>
        </p:txBody>
      </p:sp>
      <p:sp>
        <p:nvSpPr>
          <p:cNvPr id="33" name="TextBox 32">
            <a:extLst>
              <a:ext uri="{FF2B5EF4-FFF2-40B4-BE49-F238E27FC236}">
                <a16:creationId xmlns:a16="http://schemas.microsoft.com/office/drawing/2014/main" id="{1493F8E0-88F9-FC93-1CC1-4E512125568C}"/>
              </a:ext>
            </a:extLst>
          </p:cNvPr>
          <p:cNvSpPr txBox="1"/>
          <p:nvPr/>
        </p:nvSpPr>
        <p:spPr>
          <a:xfrm>
            <a:off x="1238501" y="1561838"/>
            <a:ext cx="5893910" cy="400110"/>
          </a:xfrm>
          <a:prstGeom prst="rect">
            <a:avLst/>
          </a:prstGeom>
          <a:noFill/>
        </p:spPr>
        <p:txBody>
          <a:bodyPr wrap="square" anchor="ctr">
            <a:spAutoFit/>
          </a:bodyPr>
          <a:lstStyle/>
          <a:p>
            <a:pPr marL="0" indent="0" algn="l">
              <a:spcBef>
                <a:spcPts val="1800"/>
              </a:spcBef>
              <a:buNone/>
            </a:pPr>
            <a:r>
              <a:rPr lang="en-US" sz="2000" dirty="0"/>
              <a:t>Context - review of the city’s financial situation</a:t>
            </a:r>
          </a:p>
        </p:txBody>
      </p:sp>
      <p:sp>
        <p:nvSpPr>
          <p:cNvPr id="35" name="TextBox 34">
            <a:extLst>
              <a:ext uri="{FF2B5EF4-FFF2-40B4-BE49-F238E27FC236}">
                <a16:creationId xmlns:a16="http://schemas.microsoft.com/office/drawing/2014/main" id="{0AB97523-E006-DC52-DC96-65A60F895CBE}"/>
              </a:ext>
            </a:extLst>
          </p:cNvPr>
          <p:cNvSpPr txBox="1"/>
          <p:nvPr/>
        </p:nvSpPr>
        <p:spPr>
          <a:xfrm>
            <a:off x="1485244" y="2054916"/>
            <a:ext cx="2773338" cy="400110"/>
          </a:xfrm>
          <a:prstGeom prst="rect">
            <a:avLst/>
          </a:prstGeom>
          <a:noFill/>
        </p:spPr>
        <p:txBody>
          <a:bodyPr wrap="square" anchor="ctr">
            <a:spAutoFit/>
          </a:bodyPr>
          <a:lstStyle/>
          <a:p>
            <a:pPr marL="0" indent="0" algn="l">
              <a:spcBef>
                <a:spcPts val="1800"/>
              </a:spcBef>
              <a:buNone/>
            </a:pPr>
            <a:r>
              <a:rPr lang="en-US" sz="2000" dirty="0">
                <a:latin typeface="Roboto" panose="02000000000000000000" pitchFamily="2" charset="0"/>
                <a:ea typeface="Roboto" panose="02000000000000000000" pitchFamily="2" charset="0"/>
                <a:cs typeface="Roboto" panose="02000000000000000000" pitchFamily="2" charset="0"/>
              </a:rPr>
              <a:t>FSP process to date</a:t>
            </a:r>
          </a:p>
        </p:txBody>
      </p:sp>
      <p:sp>
        <p:nvSpPr>
          <p:cNvPr id="37" name="TextBox 36">
            <a:extLst>
              <a:ext uri="{FF2B5EF4-FFF2-40B4-BE49-F238E27FC236}">
                <a16:creationId xmlns:a16="http://schemas.microsoft.com/office/drawing/2014/main" id="{AF30325D-C9FB-E4A6-F126-CBD1884DCB8A}"/>
              </a:ext>
            </a:extLst>
          </p:cNvPr>
          <p:cNvSpPr txBox="1"/>
          <p:nvPr/>
        </p:nvSpPr>
        <p:spPr>
          <a:xfrm>
            <a:off x="1597726" y="2547994"/>
            <a:ext cx="4993977" cy="400110"/>
          </a:xfrm>
          <a:prstGeom prst="rect">
            <a:avLst/>
          </a:prstGeom>
          <a:noFill/>
        </p:spPr>
        <p:txBody>
          <a:bodyPr wrap="square" anchor="ctr">
            <a:spAutoFit/>
          </a:bodyPr>
          <a:lstStyle/>
          <a:p>
            <a:pPr marL="0" indent="0" algn="l">
              <a:spcBef>
                <a:spcPts val="1800"/>
              </a:spcBef>
              <a:buNone/>
            </a:pPr>
            <a:r>
              <a:rPr lang="en-US" sz="2000" dirty="0"/>
              <a:t>Focus on the General and Street Funds</a:t>
            </a:r>
          </a:p>
        </p:txBody>
      </p:sp>
      <p:sp>
        <p:nvSpPr>
          <p:cNvPr id="39" name="TextBox 38">
            <a:extLst>
              <a:ext uri="{FF2B5EF4-FFF2-40B4-BE49-F238E27FC236}">
                <a16:creationId xmlns:a16="http://schemas.microsoft.com/office/drawing/2014/main" id="{FE9A2AEA-3884-68F5-C456-5D120E1C54CC}"/>
              </a:ext>
            </a:extLst>
          </p:cNvPr>
          <p:cNvSpPr txBox="1"/>
          <p:nvPr/>
        </p:nvSpPr>
        <p:spPr>
          <a:xfrm>
            <a:off x="1714931" y="3041072"/>
            <a:ext cx="3725823" cy="400110"/>
          </a:xfrm>
          <a:prstGeom prst="rect">
            <a:avLst/>
          </a:prstGeom>
          <a:noFill/>
        </p:spPr>
        <p:txBody>
          <a:bodyPr wrap="square" anchor="ctr">
            <a:spAutoFit/>
          </a:bodyPr>
          <a:lstStyle/>
          <a:p>
            <a:pPr marL="0" indent="0" algn="l">
              <a:spcBef>
                <a:spcPts val="1800"/>
              </a:spcBef>
              <a:buNone/>
            </a:pPr>
            <a:r>
              <a:rPr lang="en-US" sz="2000" dirty="0"/>
              <a:t>Key expenditure considerations</a:t>
            </a:r>
          </a:p>
        </p:txBody>
      </p:sp>
      <p:sp>
        <p:nvSpPr>
          <p:cNvPr id="41" name="TextBox 40">
            <a:extLst>
              <a:ext uri="{FF2B5EF4-FFF2-40B4-BE49-F238E27FC236}">
                <a16:creationId xmlns:a16="http://schemas.microsoft.com/office/drawing/2014/main" id="{E03E1A19-E388-2ADA-2749-880134E1A472}"/>
              </a:ext>
            </a:extLst>
          </p:cNvPr>
          <p:cNvSpPr txBox="1"/>
          <p:nvPr/>
        </p:nvSpPr>
        <p:spPr>
          <a:xfrm>
            <a:off x="1811632" y="3534150"/>
            <a:ext cx="3948947" cy="400110"/>
          </a:xfrm>
          <a:prstGeom prst="rect">
            <a:avLst/>
          </a:prstGeom>
          <a:noFill/>
        </p:spPr>
        <p:txBody>
          <a:bodyPr wrap="square" anchor="ctr">
            <a:spAutoFit/>
          </a:bodyPr>
          <a:lstStyle/>
          <a:p>
            <a:pPr marL="0" indent="0" algn="l">
              <a:spcBef>
                <a:spcPts val="1800"/>
              </a:spcBef>
              <a:buNone/>
            </a:pPr>
            <a:r>
              <a:rPr lang="en-US" sz="2000" dirty="0"/>
              <a:t>Key revenue considerations</a:t>
            </a:r>
          </a:p>
        </p:txBody>
      </p:sp>
      <p:sp>
        <p:nvSpPr>
          <p:cNvPr id="43" name="TextBox 42">
            <a:extLst>
              <a:ext uri="{FF2B5EF4-FFF2-40B4-BE49-F238E27FC236}">
                <a16:creationId xmlns:a16="http://schemas.microsoft.com/office/drawing/2014/main" id="{CF3853F2-4C56-DEC3-18A3-F4400E56E7D8}"/>
              </a:ext>
            </a:extLst>
          </p:cNvPr>
          <p:cNvSpPr txBox="1"/>
          <p:nvPr/>
        </p:nvSpPr>
        <p:spPr>
          <a:xfrm>
            <a:off x="1714931" y="4027228"/>
            <a:ext cx="5560085" cy="400110"/>
          </a:xfrm>
          <a:prstGeom prst="rect">
            <a:avLst/>
          </a:prstGeom>
          <a:noFill/>
        </p:spPr>
        <p:txBody>
          <a:bodyPr wrap="square" anchor="ctr">
            <a:spAutoFit/>
          </a:bodyPr>
          <a:lstStyle/>
          <a:p>
            <a:pPr marL="0" indent="0" algn="l">
              <a:spcBef>
                <a:spcPts val="1800"/>
              </a:spcBef>
              <a:buNone/>
            </a:pPr>
            <a:r>
              <a:rPr lang="en-US" sz="2000" dirty="0"/>
              <a:t>Review of guiding principles and city priorities</a:t>
            </a:r>
          </a:p>
        </p:txBody>
      </p:sp>
      <p:sp>
        <p:nvSpPr>
          <p:cNvPr id="45" name="TextBox 44">
            <a:extLst>
              <a:ext uri="{FF2B5EF4-FFF2-40B4-BE49-F238E27FC236}">
                <a16:creationId xmlns:a16="http://schemas.microsoft.com/office/drawing/2014/main" id="{3485872D-38E4-7C74-8AEF-8735047FD6E4}"/>
              </a:ext>
            </a:extLst>
          </p:cNvPr>
          <p:cNvSpPr txBox="1"/>
          <p:nvPr/>
        </p:nvSpPr>
        <p:spPr>
          <a:xfrm>
            <a:off x="1597726" y="4520306"/>
            <a:ext cx="4101345" cy="400110"/>
          </a:xfrm>
          <a:prstGeom prst="rect">
            <a:avLst/>
          </a:prstGeom>
          <a:noFill/>
        </p:spPr>
        <p:txBody>
          <a:bodyPr wrap="square" anchor="ctr">
            <a:spAutoFit/>
          </a:bodyPr>
          <a:lstStyle/>
          <a:p>
            <a:pPr marL="0" indent="0">
              <a:spcBef>
                <a:spcPts val="1800"/>
              </a:spcBef>
              <a:buNone/>
            </a:pPr>
            <a:r>
              <a:rPr lang="en-US" sz="2000" dirty="0">
                <a:latin typeface="Roboto" panose="02000000000000000000" pitchFamily="2" charset="0"/>
                <a:ea typeface="Roboto" panose="02000000000000000000" pitchFamily="2" charset="0"/>
                <a:cs typeface="Roboto" panose="02000000000000000000" pitchFamily="2" charset="0"/>
              </a:rPr>
              <a:t>Town Hall objectives and process</a:t>
            </a:r>
          </a:p>
        </p:txBody>
      </p:sp>
      <p:sp>
        <p:nvSpPr>
          <p:cNvPr id="47" name="TextBox 46">
            <a:extLst>
              <a:ext uri="{FF2B5EF4-FFF2-40B4-BE49-F238E27FC236}">
                <a16:creationId xmlns:a16="http://schemas.microsoft.com/office/drawing/2014/main" id="{CA285DF0-8AE8-034B-5C5F-A34B43A1CBB7}"/>
              </a:ext>
            </a:extLst>
          </p:cNvPr>
          <p:cNvSpPr txBox="1"/>
          <p:nvPr/>
        </p:nvSpPr>
        <p:spPr>
          <a:xfrm>
            <a:off x="1485244" y="5013384"/>
            <a:ext cx="3143454" cy="400110"/>
          </a:xfrm>
          <a:prstGeom prst="rect">
            <a:avLst/>
          </a:prstGeom>
          <a:noFill/>
        </p:spPr>
        <p:txBody>
          <a:bodyPr wrap="square" anchor="ctr">
            <a:spAutoFit/>
          </a:bodyPr>
          <a:lstStyle/>
          <a:p>
            <a:pPr marL="0" indent="0" algn="l">
              <a:spcBef>
                <a:spcPts val="1800"/>
              </a:spcBef>
              <a:buNone/>
            </a:pPr>
            <a:r>
              <a:rPr lang="en-US" sz="2000" b="1" dirty="0">
                <a:solidFill>
                  <a:schemeClr val="accent6">
                    <a:lumMod val="50000"/>
                  </a:schemeClr>
                </a:solidFill>
              </a:rPr>
              <a:t>Roundtable workshop</a:t>
            </a:r>
          </a:p>
        </p:txBody>
      </p:sp>
      <p:pic>
        <p:nvPicPr>
          <p:cNvPr id="51" name="Picture 50">
            <a:extLst>
              <a:ext uri="{FF2B5EF4-FFF2-40B4-BE49-F238E27FC236}">
                <a16:creationId xmlns:a16="http://schemas.microsoft.com/office/drawing/2014/main" id="{947A5FEC-A458-305C-436D-2B4B506EB7DD}"/>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778680" y="1579013"/>
            <a:ext cx="305517" cy="365760"/>
          </a:xfrm>
          <a:prstGeom prst="rect">
            <a:avLst/>
          </a:prstGeom>
        </p:spPr>
      </p:pic>
      <p:pic>
        <p:nvPicPr>
          <p:cNvPr id="53" name="Picture 52">
            <a:extLst>
              <a:ext uri="{FF2B5EF4-FFF2-40B4-BE49-F238E27FC236}">
                <a16:creationId xmlns:a16="http://schemas.microsoft.com/office/drawing/2014/main" id="{69440B76-0BBB-F55F-90A0-266C90202856}"/>
              </a:ext>
            </a:extLst>
          </p:cNvPr>
          <p:cNvPicPr>
            <a:picLocks noChangeAspect="1"/>
          </p:cNvPicPr>
          <p:nvPr/>
        </p:nvPicPr>
        <p:blipFill>
          <a:blip r:embed="rId5">
            <a:clrChange>
              <a:clrFrom>
                <a:srgbClr val="F4F4F6"/>
              </a:clrFrom>
              <a:clrTo>
                <a:srgbClr val="F4F4F6">
                  <a:alpha val="0"/>
                </a:srgbClr>
              </a:clrTo>
            </a:clrChange>
          </a:blip>
          <a:stretch>
            <a:fillRect/>
          </a:stretch>
        </p:blipFill>
        <p:spPr>
          <a:xfrm>
            <a:off x="912647" y="2072091"/>
            <a:ext cx="390474" cy="365760"/>
          </a:xfrm>
          <a:prstGeom prst="rect">
            <a:avLst/>
          </a:prstGeom>
        </p:spPr>
      </p:pic>
      <p:pic>
        <p:nvPicPr>
          <p:cNvPr id="55" name="Picture 54">
            <a:extLst>
              <a:ext uri="{FF2B5EF4-FFF2-40B4-BE49-F238E27FC236}">
                <a16:creationId xmlns:a16="http://schemas.microsoft.com/office/drawing/2014/main" id="{DCAC80F1-0E3B-1F87-25C3-54BD63BC4F73}"/>
              </a:ext>
            </a:extLst>
          </p:cNvPr>
          <p:cNvPicPr>
            <a:picLocks noChangeAspect="1"/>
          </p:cNvPicPr>
          <p:nvPr/>
        </p:nvPicPr>
        <p:blipFill>
          <a:blip r:embed="rId6">
            <a:clrChange>
              <a:clrFrom>
                <a:srgbClr val="F4F4F6"/>
              </a:clrFrom>
              <a:clrTo>
                <a:srgbClr val="F4F4F6">
                  <a:alpha val="0"/>
                </a:srgbClr>
              </a:clrTo>
            </a:clrChange>
          </a:blip>
          <a:stretch>
            <a:fillRect/>
          </a:stretch>
        </p:blipFill>
        <p:spPr>
          <a:xfrm>
            <a:off x="1049549" y="2560463"/>
            <a:ext cx="404397" cy="365760"/>
          </a:xfrm>
          <a:prstGeom prst="rect">
            <a:avLst/>
          </a:prstGeom>
        </p:spPr>
      </p:pic>
      <p:pic>
        <p:nvPicPr>
          <p:cNvPr id="61" name="Picture 60">
            <a:extLst>
              <a:ext uri="{FF2B5EF4-FFF2-40B4-BE49-F238E27FC236}">
                <a16:creationId xmlns:a16="http://schemas.microsoft.com/office/drawing/2014/main" id="{06870406-C370-7089-2F13-6B263A435087}"/>
              </a:ext>
            </a:extLst>
          </p:cNvPr>
          <p:cNvPicPr>
            <a:picLocks noChangeAspect="1"/>
          </p:cNvPicPr>
          <p:nvPr/>
        </p:nvPicPr>
        <p:blipFill>
          <a:blip r:embed="rId7">
            <a:clrChange>
              <a:clrFrom>
                <a:srgbClr val="F4F4F6"/>
              </a:clrFrom>
              <a:clrTo>
                <a:srgbClr val="F4F4F6">
                  <a:alpha val="0"/>
                </a:srgbClr>
              </a:clrTo>
            </a:clrChange>
          </a:blip>
          <a:stretch>
            <a:fillRect/>
          </a:stretch>
        </p:blipFill>
        <p:spPr>
          <a:xfrm>
            <a:off x="1153861" y="4051690"/>
            <a:ext cx="457200" cy="345112"/>
          </a:xfrm>
          <a:prstGeom prst="rect">
            <a:avLst/>
          </a:prstGeom>
        </p:spPr>
      </p:pic>
      <p:pic>
        <p:nvPicPr>
          <p:cNvPr id="63" name="Picture 62">
            <a:extLst>
              <a:ext uri="{FF2B5EF4-FFF2-40B4-BE49-F238E27FC236}">
                <a16:creationId xmlns:a16="http://schemas.microsoft.com/office/drawing/2014/main" id="{565487B8-C841-093D-CA18-0FAC4C1F5B3A}"/>
              </a:ext>
            </a:extLst>
          </p:cNvPr>
          <p:cNvPicPr>
            <a:picLocks noChangeAspect="1"/>
          </p:cNvPicPr>
          <p:nvPr/>
        </p:nvPicPr>
        <p:blipFill>
          <a:blip r:embed="rId8">
            <a:clrChange>
              <a:clrFrom>
                <a:srgbClr val="F4F4F6"/>
              </a:clrFrom>
              <a:clrTo>
                <a:srgbClr val="F4F4F6">
                  <a:alpha val="0"/>
                </a:srgbClr>
              </a:clrTo>
            </a:clrChange>
          </a:blip>
          <a:stretch>
            <a:fillRect/>
          </a:stretch>
        </p:blipFill>
        <p:spPr>
          <a:xfrm>
            <a:off x="1112666" y="4542328"/>
            <a:ext cx="380910" cy="365760"/>
          </a:xfrm>
          <a:prstGeom prst="rect">
            <a:avLst/>
          </a:prstGeom>
        </p:spPr>
      </p:pic>
      <p:pic>
        <p:nvPicPr>
          <p:cNvPr id="2049" name="Picture 2048">
            <a:extLst>
              <a:ext uri="{FF2B5EF4-FFF2-40B4-BE49-F238E27FC236}">
                <a16:creationId xmlns:a16="http://schemas.microsoft.com/office/drawing/2014/main" id="{8E5FEB85-C59E-C562-6415-CDB51D2754E6}"/>
              </a:ext>
            </a:extLst>
          </p:cNvPr>
          <p:cNvPicPr>
            <a:picLocks noChangeAspect="1"/>
          </p:cNvPicPr>
          <p:nvPr/>
        </p:nvPicPr>
        <p:blipFill>
          <a:blip r:embed="rId9">
            <a:clrChange>
              <a:clrFrom>
                <a:srgbClr val="F4F4F6"/>
              </a:clrFrom>
              <a:clrTo>
                <a:srgbClr val="F4F4F6">
                  <a:alpha val="0"/>
                </a:srgbClr>
              </a:clrTo>
            </a:clrChange>
            <a:duotone>
              <a:prstClr val="black"/>
              <a:schemeClr val="accent5">
                <a:tint val="45000"/>
                <a:satMod val="400000"/>
              </a:schemeClr>
            </a:duotone>
          </a:blip>
          <a:stretch>
            <a:fillRect/>
          </a:stretch>
        </p:blipFill>
        <p:spPr>
          <a:xfrm>
            <a:off x="948989" y="5035265"/>
            <a:ext cx="409744" cy="365760"/>
          </a:xfrm>
          <a:prstGeom prst="rect">
            <a:avLst/>
          </a:prstGeom>
        </p:spPr>
      </p:pic>
      <p:pic>
        <p:nvPicPr>
          <p:cNvPr id="2052" name="Picture 2051">
            <a:extLst>
              <a:ext uri="{FF2B5EF4-FFF2-40B4-BE49-F238E27FC236}">
                <a16:creationId xmlns:a16="http://schemas.microsoft.com/office/drawing/2014/main" id="{799E6B21-BF3E-87BB-F273-C160B453CDB6}"/>
              </a:ext>
            </a:extLst>
          </p:cNvPr>
          <p:cNvPicPr>
            <a:picLocks noChangeAspect="1"/>
          </p:cNvPicPr>
          <p:nvPr/>
        </p:nvPicPr>
        <p:blipFill rotWithShape="1">
          <a:blip r:embed="rId10">
            <a:clrChange>
              <a:clrFrom>
                <a:srgbClr val="F4F4F6"/>
              </a:clrFrom>
              <a:clrTo>
                <a:srgbClr val="F4F4F6">
                  <a:alpha val="0"/>
                </a:srgbClr>
              </a:clrTo>
            </a:clrChange>
          </a:blip>
          <a:srcRect l="15511" t="6840" r="11813" b="5299"/>
          <a:stretch/>
        </p:blipFill>
        <p:spPr>
          <a:xfrm>
            <a:off x="743013" y="5518266"/>
            <a:ext cx="339268" cy="365760"/>
          </a:xfrm>
          <a:prstGeom prst="rect">
            <a:avLst/>
          </a:prstGeom>
        </p:spPr>
      </p:pic>
      <p:pic>
        <p:nvPicPr>
          <p:cNvPr id="5" name="Picture 4">
            <a:extLst>
              <a:ext uri="{FF2B5EF4-FFF2-40B4-BE49-F238E27FC236}">
                <a16:creationId xmlns:a16="http://schemas.microsoft.com/office/drawing/2014/main" id="{8B89E61F-9488-CDB2-C6F9-4310F1B02069}"/>
              </a:ext>
            </a:extLst>
          </p:cNvPr>
          <p:cNvPicPr>
            <a:picLocks noChangeAspect="1"/>
          </p:cNvPicPr>
          <p:nvPr/>
        </p:nvPicPr>
        <p:blipFill>
          <a:blip r:embed="rId11">
            <a:clrChange>
              <a:clrFrom>
                <a:srgbClr val="F4F4F6"/>
              </a:clrFrom>
              <a:clrTo>
                <a:srgbClr val="F4F4F6">
                  <a:alpha val="0"/>
                </a:srgbClr>
              </a:clrTo>
            </a:clrChange>
          </a:blip>
          <a:stretch>
            <a:fillRect/>
          </a:stretch>
        </p:blipFill>
        <p:spPr>
          <a:xfrm>
            <a:off x="1189675" y="3058247"/>
            <a:ext cx="387096" cy="365760"/>
          </a:xfrm>
          <a:prstGeom prst="rect">
            <a:avLst/>
          </a:prstGeom>
        </p:spPr>
      </p:pic>
      <p:pic>
        <p:nvPicPr>
          <p:cNvPr id="6" name="Picture 5">
            <a:extLst>
              <a:ext uri="{FF2B5EF4-FFF2-40B4-BE49-F238E27FC236}">
                <a16:creationId xmlns:a16="http://schemas.microsoft.com/office/drawing/2014/main" id="{AE7B7EB2-6A60-5843-AB46-0FB7491B5EBA}"/>
              </a:ext>
            </a:extLst>
          </p:cNvPr>
          <p:cNvPicPr>
            <a:picLocks noChangeAspect="1"/>
          </p:cNvPicPr>
          <p:nvPr/>
        </p:nvPicPr>
        <p:blipFill>
          <a:blip r:embed="rId12">
            <a:clrChange>
              <a:clrFrom>
                <a:srgbClr val="F4F4F6"/>
              </a:clrFrom>
              <a:clrTo>
                <a:srgbClr val="F4F4F6">
                  <a:alpha val="0"/>
                </a:srgbClr>
              </a:clrTo>
            </a:clrChange>
          </a:blip>
          <a:stretch>
            <a:fillRect/>
          </a:stretch>
        </p:blipFill>
        <p:spPr>
          <a:xfrm>
            <a:off x="1233109" y="3558740"/>
            <a:ext cx="388620" cy="365760"/>
          </a:xfrm>
          <a:prstGeom prst="rect">
            <a:avLst/>
          </a:prstGeom>
        </p:spPr>
      </p:pic>
    </p:spTree>
    <p:extLst>
      <p:ext uri="{BB962C8B-B14F-4D97-AF65-F5344CB8AC3E}">
        <p14:creationId xmlns:p14="http://schemas.microsoft.com/office/powerpoint/2010/main" val="227406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500" b="1">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Thank you so much </a:t>
            </a:r>
            <a:r>
              <a:rPr lang="en-US" sz="45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and see you online!</a:t>
            </a:r>
            <a:endParaRPr lang="en-US" sz="4500"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6">
            <a:extLst>
              <a:ext uri="{FF2B5EF4-FFF2-40B4-BE49-F238E27FC236}">
                <a16:creationId xmlns:a16="http://schemas.microsoft.com/office/drawing/2014/main" id="{B91A8C1D-DBE0-4B1A-082B-DE91D9C29A0A}"/>
              </a:ext>
            </a:extLst>
          </p:cNvPr>
          <p:cNvSpPr>
            <a:spLocks noGrp="1"/>
          </p:cNvSpPr>
          <p:nvPr>
            <p:ph type="sldNum" sz="quarter" idx="12"/>
          </p:nvPr>
        </p:nvSpPr>
        <p:spPr/>
        <p:txBody>
          <a:bodyPr/>
          <a:lstStyle/>
          <a:p>
            <a:fld id="{F87AA4F1-D551-48EB-A985-C15CB145C9AE}" type="slidenum">
              <a:rPr lang="en-US" smtClean="0"/>
              <a:pPr/>
              <a:t>20</a:t>
            </a:fld>
            <a:endParaRPr lang="en-US"/>
          </a:p>
        </p:txBody>
      </p:sp>
      <p:sp>
        <p:nvSpPr>
          <p:cNvPr id="13" name="TextBox 12">
            <a:extLst>
              <a:ext uri="{FF2B5EF4-FFF2-40B4-BE49-F238E27FC236}">
                <a16:creationId xmlns:a16="http://schemas.microsoft.com/office/drawing/2014/main" id="{0CB16069-4159-5845-A561-E53FB6BC64BF}"/>
              </a:ext>
            </a:extLst>
          </p:cNvPr>
          <p:cNvSpPr txBox="1"/>
          <p:nvPr/>
        </p:nvSpPr>
        <p:spPr>
          <a:xfrm>
            <a:off x="2543175" y="6277302"/>
            <a:ext cx="7105650" cy="523220"/>
          </a:xfrm>
          <a:prstGeom prst="rect">
            <a:avLst/>
          </a:prstGeom>
          <a:solidFill>
            <a:srgbClr val="455F78"/>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dirty="0"/>
              <a:t>WWW . SPEAKUPKENMORE . COM</a:t>
            </a:r>
          </a:p>
        </p:txBody>
      </p:sp>
      <p:pic>
        <p:nvPicPr>
          <p:cNvPr id="1026" name="Picture 2" descr="Download Mac Transparent Image - Blank Computer Screen PNG Image with ...">
            <a:extLst>
              <a:ext uri="{FF2B5EF4-FFF2-40B4-BE49-F238E27FC236}">
                <a16:creationId xmlns:a16="http://schemas.microsoft.com/office/drawing/2014/main" id="{7A107459-CA2A-0437-1EF4-54F59321C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211" y="1390680"/>
            <a:ext cx="5891579" cy="4735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3A5CBF-524F-525F-F0ED-07EE7D029B2F}"/>
              </a:ext>
            </a:extLst>
          </p:cNvPr>
          <p:cNvPicPr>
            <a:picLocks noChangeAspect="1"/>
          </p:cNvPicPr>
          <p:nvPr/>
        </p:nvPicPr>
        <p:blipFill>
          <a:blip r:embed="rId3"/>
          <a:stretch>
            <a:fillRect/>
          </a:stretch>
        </p:blipFill>
        <p:spPr>
          <a:xfrm>
            <a:off x="3322059" y="1576303"/>
            <a:ext cx="5547882" cy="3193661"/>
          </a:xfrm>
          <a:prstGeom prst="rect">
            <a:avLst/>
          </a:prstGeom>
        </p:spPr>
      </p:pic>
    </p:spTree>
    <p:extLst>
      <p:ext uri="{BB962C8B-B14F-4D97-AF65-F5344CB8AC3E}">
        <p14:creationId xmlns:p14="http://schemas.microsoft.com/office/powerpoint/2010/main" val="99791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b="1" dirty="0"/>
              <a:t>Appendix</a:t>
            </a:r>
          </a:p>
        </p:txBody>
      </p:sp>
      <p:sp>
        <p:nvSpPr>
          <p:cNvPr id="3" name="Slide Number Placeholder 6">
            <a:extLst>
              <a:ext uri="{FF2B5EF4-FFF2-40B4-BE49-F238E27FC236}">
                <a16:creationId xmlns:a16="http://schemas.microsoft.com/office/drawing/2014/main" id="{6A3EFBDE-547E-BB1A-651E-EB78B943F838}"/>
              </a:ext>
            </a:extLst>
          </p:cNvPr>
          <p:cNvSpPr>
            <a:spLocks noGrp="1"/>
          </p:cNvSpPr>
          <p:nvPr>
            <p:ph type="sldNum" sz="quarter" idx="12"/>
          </p:nvPr>
        </p:nvSpPr>
        <p:spPr>
          <a:xfrm>
            <a:off x="8610600" y="6356350"/>
            <a:ext cx="1924050" cy="365125"/>
          </a:xfrm>
        </p:spPr>
        <p:txBody>
          <a:bodyPr/>
          <a:lstStyle/>
          <a:p>
            <a:fld id="{F87AA4F1-D551-48EB-A985-C15CB145C9AE}" type="slidenum">
              <a:rPr lang="en-US" smtClean="0"/>
              <a:pPr/>
              <a:t>21</a:t>
            </a:fld>
            <a:endParaRPr lang="en-US"/>
          </a:p>
        </p:txBody>
      </p:sp>
    </p:spTree>
    <p:extLst>
      <p:ext uri="{BB962C8B-B14F-4D97-AF65-F5344CB8AC3E}">
        <p14:creationId xmlns:p14="http://schemas.microsoft.com/office/powerpoint/2010/main" val="190612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b="1" dirty="0"/>
              <a:t>FSP process to date</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22</a:t>
            </a:fld>
            <a:endParaRPr lang="en-US"/>
          </a:p>
        </p:txBody>
      </p:sp>
      <p:sp>
        <p:nvSpPr>
          <p:cNvPr id="5" name="Arrow: Pentagon 4">
            <a:extLst>
              <a:ext uri="{FF2B5EF4-FFF2-40B4-BE49-F238E27FC236}">
                <a16:creationId xmlns:a16="http://schemas.microsoft.com/office/drawing/2014/main" id="{4DF055F1-E74B-3AAE-F8BF-69BF87193666}"/>
              </a:ext>
            </a:extLst>
          </p:cNvPr>
          <p:cNvSpPr/>
          <p:nvPr/>
        </p:nvSpPr>
        <p:spPr>
          <a:xfrm>
            <a:off x="2209799" y="2076450"/>
            <a:ext cx="4572001" cy="36576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Learning</a:t>
            </a:r>
          </a:p>
        </p:txBody>
      </p:sp>
      <p:sp>
        <p:nvSpPr>
          <p:cNvPr id="9" name="Rectangle 8">
            <a:extLst>
              <a:ext uri="{FF2B5EF4-FFF2-40B4-BE49-F238E27FC236}">
                <a16:creationId xmlns:a16="http://schemas.microsoft.com/office/drawing/2014/main" id="{AE82489C-5DCA-AD9C-9D37-43A172A09C1B}"/>
              </a:ext>
            </a:extLst>
          </p:cNvPr>
          <p:cNvSpPr/>
          <p:nvPr/>
        </p:nvSpPr>
        <p:spPr>
          <a:xfrm>
            <a:off x="600075" y="2076450"/>
            <a:ext cx="1514475" cy="365760"/>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hevron 9">
            <a:extLst>
              <a:ext uri="{FF2B5EF4-FFF2-40B4-BE49-F238E27FC236}">
                <a16:creationId xmlns:a16="http://schemas.microsoft.com/office/drawing/2014/main" id="{DFFAD330-A82A-D4D9-4790-9E0AA801B3A7}"/>
              </a:ext>
            </a:extLst>
          </p:cNvPr>
          <p:cNvSpPr/>
          <p:nvPr/>
        </p:nvSpPr>
        <p:spPr>
          <a:xfrm>
            <a:off x="6667498" y="2076450"/>
            <a:ext cx="4423411" cy="365760"/>
          </a:xfrm>
          <a:prstGeom prst="chevron">
            <a:avLst/>
          </a:prstGeom>
          <a:ln/>
        </p:spPr>
        <p:style>
          <a:lnRef idx="1">
            <a:schemeClr val="accent6"/>
          </a:lnRef>
          <a:fillRef idx="3">
            <a:schemeClr val="accent6"/>
          </a:fillRef>
          <a:effectRef idx="2">
            <a:schemeClr val="accent6"/>
          </a:effectRef>
          <a:fontRef idx="minor">
            <a:schemeClr val="lt1"/>
          </a:fontRef>
        </p:style>
        <p:txBody>
          <a:bodyPr rtlCol="0" anchor="ctr"/>
          <a:lstStyle/>
          <a:p>
            <a:r>
              <a:rPr lang="en-US" dirty="0"/>
              <a:t>    Recommending</a:t>
            </a:r>
          </a:p>
        </p:txBody>
      </p:sp>
      <p:sp>
        <p:nvSpPr>
          <p:cNvPr id="13" name="TextBox 12">
            <a:extLst>
              <a:ext uri="{FF2B5EF4-FFF2-40B4-BE49-F238E27FC236}">
                <a16:creationId xmlns:a16="http://schemas.microsoft.com/office/drawing/2014/main" id="{42A9D178-D59F-DA1A-C6D6-1469E83F88E8}"/>
              </a:ext>
            </a:extLst>
          </p:cNvPr>
          <p:cNvSpPr txBox="1"/>
          <p:nvPr/>
        </p:nvSpPr>
        <p:spPr>
          <a:xfrm>
            <a:off x="618156" y="3123247"/>
            <a:ext cx="1475798" cy="738664"/>
          </a:xfrm>
          <a:prstGeom prst="rect">
            <a:avLst/>
          </a:prstGeom>
          <a:noFill/>
        </p:spPr>
        <p:txBody>
          <a:bodyPr wrap="square" rtlCol="0">
            <a:spAutoFit/>
          </a:bodyPr>
          <a:lstStyle/>
          <a:p>
            <a:r>
              <a:rPr lang="en-US" sz="1400" dirty="0"/>
              <a:t>Application, interviews and group formation</a:t>
            </a:r>
          </a:p>
        </p:txBody>
      </p:sp>
      <p:sp>
        <p:nvSpPr>
          <p:cNvPr id="14" name="Rectangle 13">
            <a:extLst>
              <a:ext uri="{FF2B5EF4-FFF2-40B4-BE49-F238E27FC236}">
                <a16:creationId xmlns:a16="http://schemas.microsoft.com/office/drawing/2014/main" id="{36F46B54-4EA9-8DD7-8B52-A0610540A84B}"/>
              </a:ext>
            </a:extLst>
          </p:cNvPr>
          <p:cNvSpPr/>
          <p:nvPr/>
        </p:nvSpPr>
        <p:spPr>
          <a:xfrm>
            <a:off x="2209799" y="1797781"/>
            <a:ext cx="219456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January</a:t>
            </a:r>
          </a:p>
        </p:txBody>
      </p:sp>
      <p:sp>
        <p:nvSpPr>
          <p:cNvPr id="15" name="Rectangle 14">
            <a:extLst>
              <a:ext uri="{FF2B5EF4-FFF2-40B4-BE49-F238E27FC236}">
                <a16:creationId xmlns:a16="http://schemas.microsoft.com/office/drawing/2014/main" id="{49F411D9-6987-7BBC-765B-47D8134DD8D3}"/>
              </a:ext>
            </a:extLst>
          </p:cNvPr>
          <p:cNvSpPr/>
          <p:nvPr/>
        </p:nvSpPr>
        <p:spPr>
          <a:xfrm>
            <a:off x="4438649" y="1797781"/>
            <a:ext cx="219456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February</a:t>
            </a:r>
          </a:p>
        </p:txBody>
      </p:sp>
      <p:sp>
        <p:nvSpPr>
          <p:cNvPr id="16" name="Rectangle 15">
            <a:extLst>
              <a:ext uri="{FF2B5EF4-FFF2-40B4-BE49-F238E27FC236}">
                <a16:creationId xmlns:a16="http://schemas.microsoft.com/office/drawing/2014/main" id="{380EB8C5-1FA4-7DD6-61D5-3114F7C8BE90}"/>
              </a:ext>
            </a:extLst>
          </p:cNvPr>
          <p:cNvSpPr/>
          <p:nvPr/>
        </p:nvSpPr>
        <p:spPr>
          <a:xfrm>
            <a:off x="6667499" y="1797781"/>
            <a:ext cx="219456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March</a:t>
            </a:r>
          </a:p>
        </p:txBody>
      </p:sp>
      <p:sp>
        <p:nvSpPr>
          <p:cNvPr id="17" name="Rectangle 16">
            <a:extLst>
              <a:ext uri="{FF2B5EF4-FFF2-40B4-BE49-F238E27FC236}">
                <a16:creationId xmlns:a16="http://schemas.microsoft.com/office/drawing/2014/main" id="{CA382DE0-AC52-8440-7C1D-42CBDFA5D3A1}"/>
              </a:ext>
            </a:extLst>
          </p:cNvPr>
          <p:cNvSpPr/>
          <p:nvPr/>
        </p:nvSpPr>
        <p:spPr>
          <a:xfrm>
            <a:off x="8896349" y="1797781"/>
            <a:ext cx="219456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April</a:t>
            </a:r>
          </a:p>
        </p:txBody>
      </p:sp>
      <p:sp>
        <p:nvSpPr>
          <p:cNvPr id="19" name="TextBox 18">
            <a:extLst>
              <a:ext uri="{FF2B5EF4-FFF2-40B4-BE49-F238E27FC236}">
                <a16:creationId xmlns:a16="http://schemas.microsoft.com/office/drawing/2014/main" id="{D533A22F-E130-9C64-8CA8-DE3BB688FE7A}"/>
              </a:ext>
            </a:extLst>
          </p:cNvPr>
          <p:cNvSpPr txBox="1"/>
          <p:nvPr/>
        </p:nvSpPr>
        <p:spPr>
          <a:xfrm>
            <a:off x="2020855" y="2522775"/>
            <a:ext cx="627095" cy="307777"/>
          </a:xfrm>
          <a:prstGeom prst="rect">
            <a:avLst/>
          </a:prstGeom>
          <a:noFill/>
        </p:spPr>
        <p:txBody>
          <a:bodyPr wrap="none" rtlCol="0">
            <a:spAutoFit/>
          </a:bodyPr>
          <a:lstStyle/>
          <a:p>
            <a:r>
              <a:rPr lang="en-US" sz="1400" b="1" dirty="0"/>
              <a:t>Jan 3</a:t>
            </a:r>
          </a:p>
        </p:txBody>
      </p:sp>
      <p:sp>
        <p:nvSpPr>
          <p:cNvPr id="20" name="TextBox 19">
            <a:extLst>
              <a:ext uri="{FF2B5EF4-FFF2-40B4-BE49-F238E27FC236}">
                <a16:creationId xmlns:a16="http://schemas.microsoft.com/office/drawing/2014/main" id="{6B364FD1-63BF-968B-C38C-F21E53ACC724}"/>
              </a:ext>
            </a:extLst>
          </p:cNvPr>
          <p:cNvSpPr txBox="1"/>
          <p:nvPr/>
        </p:nvSpPr>
        <p:spPr>
          <a:xfrm>
            <a:off x="2943037" y="2522775"/>
            <a:ext cx="728084" cy="307777"/>
          </a:xfrm>
          <a:prstGeom prst="rect">
            <a:avLst/>
          </a:prstGeom>
          <a:noFill/>
        </p:spPr>
        <p:txBody>
          <a:bodyPr wrap="none" rtlCol="0">
            <a:spAutoFit/>
          </a:bodyPr>
          <a:lstStyle/>
          <a:p>
            <a:r>
              <a:rPr lang="en-US" sz="1400" b="1" dirty="0"/>
              <a:t>Jan 17</a:t>
            </a:r>
          </a:p>
        </p:txBody>
      </p:sp>
      <p:sp>
        <p:nvSpPr>
          <p:cNvPr id="21" name="TextBox 20">
            <a:extLst>
              <a:ext uri="{FF2B5EF4-FFF2-40B4-BE49-F238E27FC236}">
                <a16:creationId xmlns:a16="http://schemas.microsoft.com/office/drawing/2014/main" id="{DE295227-6718-D0D8-C649-861A28E2279D}"/>
              </a:ext>
            </a:extLst>
          </p:cNvPr>
          <p:cNvSpPr txBox="1"/>
          <p:nvPr/>
        </p:nvSpPr>
        <p:spPr>
          <a:xfrm>
            <a:off x="4438985" y="2522775"/>
            <a:ext cx="625492" cy="307777"/>
          </a:xfrm>
          <a:prstGeom prst="rect">
            <a:avLst/>
          </a:prstGeom>
          <a:noFill/>
        </p:spPr>
        <p:txBody>
          <a:bodyPr wrap="none" rtlCol="0">
            <a:spAutoFit/>
          </a:bodyPr>
          <a:lstStyle/>
          <a:p>
            <a:r>
              <a:rPr lang="en-US" sz="1400" b="1" dirty="0"/>
              <a:t>Feb 7</a:t>
            </a:r>
          </a:p>
        </p:txBody>
      </p:sp>
      <p:sp>
        <p:nvSpPr>
          <p:cNvPr id="22" name="TextBox 21">
            <a:extLst>
              <a:ext uri="{FF2B5EF4-FFF2-40B4-BE49-F238E27FC236}">
                <a16:creationId xmlns:a16="http://schemas.microsoft.com/office/drawing/2014/main" id="{4A3F5528-3373-8448-5580-A07C2BB7EEED}"/>
              </a:ext>
            </a:extLst>
          </p:cNvPr>
          <p:cNvSpPr txBox="1"/>
          <p:nvPr/>
        </p:nvSpPr>
        <p:spPr>
          <a:xfrm>
            <a:off x="5732265" y="2522775"/>
            <a:ext cx="726481" cy="307777"/>
          </a:xfrm>
          <a:prstGeom prst="rect">
            <a:avLst/>
          </a:prstGeom>
          <a:noFill/>
        </p:spPr>
        <p:txBody>
          <a:bodyPr wrap="none" rtlCol="0">
            <a:spAutoFit/>
          </a:bodyPr>
          <a:lstStyle/>
          <a:p>
            <a:r>
              <a:rPr lang="en-US" sz="1400" b="1" dirty="0"/>
              <a:t>Feb 21</a:t>
            </a:r>
          </a:p>
        </p:txBody>
      </p:sp>
      <p:sp>
        <p:nvSpPr>
          <p:cNvPr id="23" name="TextBox 22">
            <a:extLst>
              <a:ext uri="{FF2B5EF4-FFF2-40B4-BE49-F238E27FC236}">
                <a16:creationId xmlns:a16="http://schemas.microsoft.com/office/drawing/2014/main" id="{942E3432-38AF-98B7-8DE4-80ABC07429F1}"/>
              </a:ext>
            </a:extLst>
          </p:cNvPr>
          <p:cNvSpPr txBox="1"/>
          <p:nvPr/>
        </p:nvSpPr>
        <p:spPr>
          <a:xfrm>
            <a:off x="6667499" y="2522775"/>
            <a:ext cx="646331" cy="307777"/>
          </a:xfrm>
          <a:prstGeom prst="rect">
            <a:avLst/>
          </a:prstGeom>
          <a:noFill/>
        </p:spPr>
        <p:txBody>
          <a:bodyPr wrap="none" rtlCol="0">
            <a:spAutoFit/>
          </a:bodyPr>
          <a:lstStyle/>
          <a:p>
            <a:r>
              <a:rPr lang="en-US" sz="1400" b="1" dirty="0"/>
              <a:t>Mar 6</a:t>
            </a:r>
          </a:p>
        </p:txBody>
      </p:sp>
      <p:sp>
        <p:nvSpPr>
          <p:cNvPr id="28" name="TextBox 27">
            <a:extLst>
              <a:ext uri="{FF2B5EF4-FFF2-40B4-BE49-F238E27FC236}">
                <a16:creationId xmlns:a16="http://schemas.microsoft.com/office/drawing/2014/main" id="{CA27657F-FE43-85CC-2E3E-5B91C0E01EE6}"/>
              </a:ext>
            </a:extLst>
          </p:cNvPr>
          <p:cNvSpPr txBox="1"/>
          <p:nvPr/>
        </p:nvSpPr>
        <p:spPr>
          <a:xfrm>
            <a:off x="7391119" y="2522775"/>
            <a:ext cx="747320" cy="307777"/>
          </a:xfrm>
          <a:prstGeom prst="rect">
            <a:avLst/>
          </a:prstGeom>
          <a:noFill/>
        </p:spPr>
        <p:txBody>
          <a:bodyPr wrap="none" rtlCol="0">
            <a:spAutoFit/>
          </a:bodyPr>
          <a:lstStyle/>
          <a:p>
            <a:r>
              <a:rPr lang="en-US" sz="1400" b="1" dirty="0"/>
              <a:t>Mar 14</a:t>
            </a:r>
          </a:p>
        </p:txBody>
      </p:sp>
      <p:sp>
        <p:nvSpPr>
          <p:cNvPr id="30" name="TextBox 29">
            <a:extLst>
              <a:ext uri="{FF2B5EF4-FFF2-40B4-BE49-F238E27FC236}">
                <a16:creationId xmlns:a16="http://schemas.microsoft.com/office/drawing/2014/main" id="{7CC4DC2D-4239-9EC4-0E4F-9BC5ED14520E}"/>
              </a:ext>
            </a:extLst>
          </p:cNvPr>
          <p:cNvSpPr txBox="1"/>
          <p:nvPr/>
        </p:nvSpPr>
        <p:spPr>
          <a:xfrm>
            <a:off x="8114739" y="2522775"/>
            <a:ext cx="747320" cy="307777"/>
          </a:xfrm>
          <a:prstGeom prst="rect">
            <a:avLst/>
          </a:prstGeom>
          <a:noFill/>
        </p:spPr>
        <p:txBody>
          <a:bodyPr wrap="none" rtlCol="0">
            <a:spAutoFit/>
          </a:bodyPr>
          <a:lstStyle/>
          <a:p>
            <a:r>
              <a:rPr lang="en-US" sz="1400" b="1" dirty="0"/>
              <a:t>Mar 20</a:t>
            </a:r>
          </a:p>
        </p:txBody>
      </p:sp>
      <p:sp>
        <p:nvSpPr>
          <p:cNvPr id="32" name="TextBox 31">
            <a:extLst>
              <a:ext uri="{FF2B5EF4-FFF2-40B4-BE49-F238E27FC236}">
                <a16:creationId xmlns:a16="http://schemas.microsoft.com/office/drawing/2014/main" id="{A5B5F7FB-7E12-25A7-7151-5EC51D7A9F43}"/>
              </a:ext>
            </a:extLst>
          </p:cNvPr>
          <p:cNvSpPr txBox="1"/>
          <p:nvPr/>
        </p:nvSpPr>
        <p:spPr>
          <a:xfrm>
            <a:off x="8896349" y="2522775"/>
            <a:ext cx="619080" cy="307777"/>
          </a:xfrm>
          <a:prstGeom prst="rect">
            <a:avLst/>
          </a:prstGeom>
          <a:noFill/>
        </p:spPr>
        <p:txBody>
          <a:bodyPr wrap="none" rtlCol="0">
            <a:spAutoFit/>
          </a:bodyPr>
          <a:lstStyle/>
          <a:p>
            <a:r>
              <a:rPr lang="en-US" sz="1400" b="1" dirty="0">
                <a:solidFill>
                  <a:schemeClr val="accent6"/>
                </a:solidFill>
              </a:rPr>
              <a:t>Apr 3</a:t>
            </a:r>
          </a:p>
        </p:txBody>
      </p:sp>
      <p:sp>
        <p:nvSpPr>
          <p:cNvPr id="34" name="TextBox 33">
            <a:extLst>
              <a:ext uri="{FF2B5EF4-FFF2-40B4-BE49-F238E27FC236}">
                <a16:creationId xmlns:a16="http://schemas.microsoft.com/office/drawing/2014/main" id="{9A1E95FE-102D-EE8E-AD3E-92B0C729D7C1}"/>
              </a:ext>
            </a:extLst>
          </p:cNvPr>
          <p:cNvSpPr txBox="1"/>
          <p:nvPr/>
        </p:nvSpPr>
        <p:spPr>
          <a:xfrm>
            <a:off x="9435195" y="2522775"/>
            <a:ext cx="994183" cy="307777"/>
          </a:xfrm>
          <a:prstGeom prst="rect">
            <a:avLst/>
          </a:prstGeom>
          <a:noFill/>
        </p:spPr>
        <p:txBody>
          <a:bodyPr wrap="none" rtlCol="0">
            <a:spAutoFit/>
          </a:bodyPr>
          <a:lstStyle/>
          <a:p>
            <a:r>
              <a:rPr lang="en-US" sz="1400" b="1" dirty="0"/>
              <a:t>Apr 10/17</a:t>
            </a:r>
          </a:p>
        </p:txBody>
      </p:sp>
      <p:sp>
        <p:nvSpPr>
          <p:cNvPr id="36" name="TextBox 35">
            <a:extLst>
              <a:ext uri="{FF2B5EF4-FFF2-40B4-BE49-F238E27FC236}">
                <a16:creationId xmlns:a16="http://schemas.microsoft.com/office/drawing/2014/main" id="{06EF409C-E8C7-FB77-F0F2-FB008A4D74B0}"/>
              </a:ext>
            </a:extLst>
          </p:cNvPr>
          <p:cNvSpPr txBox="1"/>
          <p:nvPr/>
        </p:nvSpPr>
        <p:spPr>
          <a:xfrm>
            <a:off x="10349144" y="2522775"/>
            <a:ext cx="721672" cy="307777"/>
          </a:xfrm>
          <a:prstGeom prst="rect">
            <a:avLst/>
          </a:prstGeom>
          <a:noFill/>
        </p:spPr>
        <p:txBody>
          <a:bodyPr wrap="none" rtlCol="0">
            <a:spAutoFit/>
          </a:bodyPr>
          <a:lstStyle/>
          <a:p>
            <a:r>
              <a:rPr lang="en-US" sz="1400" b="1" dirty="0"/>
              <a:t>Apr 19</a:t>
            </a:r>
          </a:p>
        </p:txBody>
      </p:sp>
      <p:sp>
        <p:nvSpPr>
          <p:cNvPr id="38" name="TextBox 37">
            <a:extLst>
              <a:ext uri="{FF2B5EF4-FFF2-40B4-BE49-F238E27FC236}">
                <a16:creationId xmlns:a16="http://schemas.microsoft.com/office/drawing/2014/main" id="{FFA30998-B9DD-AA0D-05A4-D01D5E3B3BAB}"/>
              </a:ext>
            </a:extLst>
          </p:cNvPr>
          <p:cNvSpPr txBox="1"/>
          <p:nvPr/>
        </p:nvSpPr>
        <p:spPr>
          <a:xfrm>
            <a:off x="11192569" y="2522775"/>
            <a:ext cx="846268" cy="738664"/>
          </a:xfrm>
          <a:prstGeom prst="rect">
            <a:avLst/>
          </a:prstGeom>
          <a:noFill/>
        </p:spPr>
        <p:txBody>
          <a:bodyPr wrap="square" rtlCol="0">
            <a:spAutoFit/>
          </a:bodyPr>
          <a:lstStyle/>
          <a:p>
            <a:pPr algn="ctr"/>
            <a:r>
              <a:rPr lang="en-US" sz="1400" b="1" dirty="0">
                <a:solidFill>
                  <a:schemeClr val="accent5">
                    <a:lumMod val="75000"/>
                  </a:schemeClr>
                </a:solidFill>
              </a:rPr>
              <a:t>May 1</a:t>
            </a:r>
          </a:p>
          <a:p>
            <a:pPr algn="ctr"/>
            <a:r>
              <a:rPr lang="en-US" sz="1400" b="1" dirty="0">
                <a:solidFill>
                  <a:schemeClr val="accent5">
                    <a:lumMod val="75000"/>
                  </a:schemeClr>
                </a:solidFill>
              </a:rPr>
              <a:t>City council</a:t>
            </a:r>
          </a:p>
        </p:txBody>
      </p:sp>
      <p:sp>
        <p:nvSpPr>
          <p:cNvPr id="40" name="Rectangle 39">
            <a:extLst>
              <a:ext uri="{FF2B5EF4-FFF2-40B4-BE49-F238E27FC236}">
                <a16:creationId xmlns:a16="http://schemas.microsoft.com/office/drawing/2014/main" id="{F7F10657-C2C8-0E6F-CD13-4AB4200B3909}"/>
              </a:ext>
            </a:extLst>
          </p:cNvPr>
          <p:cNvSpPr/>
          <p:nvPr/>
        </p:nvSpPr>
        <p:spPr>
          <a:xfrm>
            <a:off x="600075" y="1797781"/>
            <a:ext cx="1575434"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December</a:t>
            </a:r>
          </a:p>
        </p:txBody>
      </p:sp>
      <p:sp>
        <p:nvSpPr>
          <p:cNvPr id="53" name="Star: 4 Points 52">
            <a:extLst>
              <a:ext uri="{FF2B5EF4-FFF2-40B4-BE49-F238E27FC236}">
                <a16:creationId xmlns:a16="http://schemas.microsoft.com/office/drawing/2014/main" id="{0628A9E8-88C2-B389-1B3C-9E30A6579EE3}"/>
              </a:ext>
            </a:extLst>
          </p:cNvPr>
          <p:cNvSpPr/>
          <p:nvPr/>
        </p:nvSpPr>
        <p:spPr>
          <a:xfrm>
            <a:off x="9068729" y="2122170"/>
            <a:ext cx="274320" cy="274320"/>
          </a:xfrm>
          <a:prstGeom prst="star4">
            <a:avLst/>
          </a:prstGeom>
          <a:ln w="28575">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040A8904-E644-98C9-E871-58AF2DD4E807}"/>
              </a:ext>
            </a:extLst>
          </p:cNvPr>
          <p:cNvCxnSpPr>
            <a:stCxn id="19" idx="2"/>
          </p:cNvCxnSpPr>
          <p:nvPr/>
        </p:nvCxnSpPr>
        <p:spPr>
          <a:xfrm flipH="1">
            <a:off x="2333625" y="2830552"/>
            <a:ext cx="778" cy="22697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06FA4D6-8D2E-4DC0-2E92-09F7A6903659}"/>
              </a:ext>
            </a:extLst>
          </p:cNvPr>
          <p:cNvCxnSpPr>
            <a:cxnSpLocks/>
            <a:stCxn id="20" idx="2"/>
            <a:endCxn id="43" idx="0"/>
          </p:cNvCxnSpPr>
          <p:nvPr/>
        </p:nvCxnSpPr>
        <p:spPr>
          <a:xfrm>
            <a:off x="3307079" y="2830552"/>
            <a:ext cx="0" cy="1215662"/>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AE4F47-DD31-847D-9A55-FC02CCB21ADC}"/>
              </a:ext>
            </a:extLst>
          </p:cNvPr>
          <p:cNvCxnSpPr>
            <a:cxnSpLocks/>
            <a:stCxn id="21" idx="2"/>
          </p:cNvCxnSpPr>
          <p:nvPr/>
        </p:nvCxnSpPr>
        <p:spPr>
          <a:xfrm flipH="1">
            <a:off x="4738311" y="2830552"/>
            <a:ext cx="0" cy="22697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32BB31-87F1-19CB-3A02-39DCBF048583}"/>
              </a:ext>
            </a:extLst>
          </p:cNvPr>
          <p:cNvCxnSpPr>
            <a:cxnSpLocks/>
            <a:stCxn id="22" idx="2"/>
          </p:cNvCxnSpPr>
          <p:nvPr/>
        </p:nvCxnSpPr>
        <p:spPr>
          <a:xfrm flipH="1">
            <a:off x="6095505" y="2830552"/>
            <a:ext cx="1" cy="1215662"/>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DE7EE4-6D9F-3461-721F-7FF61EC83DA0}"/>
              </a:ext>
            </a:extLst>
          </p:cNvPr>
          <p:cNvCxnSpPr>
            <a:cxnSpLocks/>
            <a:stCxn id="23" idx="2"/>
          </p:cNvCxnSpPr>
          <p:nvPr/>
        </p:nvCxnSpPr>
        <p:spPr>
          <a:xfrm>
            <a:off x="6990665" y="2830552"/>
            <a:ext cx="0" cy="226973"/>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73DD2-FD92-573B-DE28-25BC72771B3A}"/>
              </a:ext>
            </a:extLst>
          </p:cNvPr>
          <p:cNvCxnSpPr>
            <a:cxnSpLocks/>
            <a:stCxn id="28" idx="2"/>
            <a:endCxn id="47" idx="0"/>
          </p:cNvCxnSpPr>
          <p:nvPr/>
        </p:nvCxnSpPr>
        <p:spPr>
          <a:xfrm>
            <a:off x="7764779" y="2830552"/>
            <a:ext cx="0" cy="1215662"/>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B53ABCE-AB64-62F1-964B-E71A7CC89894}"/>
              </a:ext>
            </a:extLst>
          </p:cNvPr>
          <p:cNvCxnSpPr>
            <a:cxnSpLocks/>
            <a:stCxn id="30" idx="2"/>
          </p:cNvCxnSpPr>
          <p:nvPr/>
        </p:nvCxnSpPr>
        <p:spPr>
          <a:xfrm flipH="1">
            <a:off x="8468932" y="2830552"/>
            <a:ext cx="19467" cy="2226497"/>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6A6A2BA-B909-13E6-72CD-1BCB08E36441}"/>
              </a:ext>
            </a:extLst>
          </p:cNvPr>
          <p:cNvCxnSpPr>
            <a:cxnSpLocks/>
            <a:stCxn id="34" idx="2"/>
          </p:cNvCxnSpPr>
          <p:nvPr/>
        </p:nvCxnSpPr>
        <p:spPr>
          <a:xfrm flipH="1">
            <a:off x="9925050" y="2830552"/>
            <a:ext cx="0" cy="1215662"/>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B468AC9-EC03-F31A-E92A-169D57D245BC}"/>
              </a:ext>
            </a:extLst>
          </p:cNvPr>
          <p:cNvCxnSpPr>
            <a:cxnSpLocks/>
            <a:stCxn id="36" idx="2"/>
          </p:cNvCxnSpPr>
          <p:nvPr/>
        </p:nvCxnSpPr>
        <p:spPr>
          <a:xfrm>
            <a:off x="10709980" y="2830552"/>
            <a:ext cx="0" cy="2226497"/>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1904354B-B2B8-9FFD-E474-1CDC288BD976}"/>
              </a:ext>
            </a:extLst>
          </p:cNvPr>
          <p:cNvPicPr>
            <a:picLocks noChangeAspect="1"/>
          </p:cNvPicPr>
          <p:nvPr/>
        </p:nvPicPr>
        <p:blipFill>
          <a:blip r:embed="rId2">
            <a:clrChange>
              <a:clrFrom>
                <a:srgbClr val="F4F4F6"/>
              </a:clrFrom>
              <a:clrTo>
                <a:srgbClr val="F4F4F6">
                  <a:alpha val="0"/>
                </a:srgbClr>
              </a:clrTo>
            </a:clrChange>
            <a:duotone>
              <a:schemeClr val="accent5">
                <a:shade val="45000"/>
                <a:satMod val="135000"/>
              </a:schemeClr>
              <a:prstClr val="white"/>
            </a:duotone>
          </a:blip>
          <a:stretch>
            <a:fillRect/>
          </a:stretch>
        </p:blipFill>
        <p:spPr>
          <a:xfrm>
            <a:off x="11377578" y="2035579"/>
            <a:ext cx="476250" cy="457200"/>
          </a:xfrm>
          <a:prstGeom prst="rect">
            <a:avLst/>
          </a:prstGeom>
        </p:spPr>
      </p:pic>
      <p:cxnSp>
        <p:nvCxnSpPr>
          <p:cNvPr id="85" name="Straight Connector 84">
            <a:extLst>
              <a:ext uri="{FF2B5EF4-FFF2-40B4-BE49-F238E27FC236}">
                <a16:creationId xmlns:a16="http://schemas.microsoft.com/office/drawing/2014/main" id="{6C045708-BBCC-8290-9F60-23621B1790AC}"/>
              </a:ext>
            </a:extLst>
          </p:cNvPr>
          <p:cNvCxnSpPr>
            <a:cxnSpLocks/>
            <a:stCxn id="32" idx="2"/>
          </p:cNvCxnSpPr>
          <p:nvPr/>
        </p:nvCxnSpPr>
        <p:spPr>
          <a:xfrm flipH="1">
            <a:off x="9205376" y="2830552"/>
            <a:ext cx="513" cy="2269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F5FA877-0BB2-8266-4CC6-AB9A19FF40FE}"/>
              </a:ext>
            </a:extLst>
          </p:cNvPr>
          <p:cNvSpPr/>
          <p:nvPr/>
        </p:nvSpPr>
        <p:spPr>
          <a:xfrm>
            <a:off x="2209799" y="3035379"/>
            <a:ext cx="2194560" cy="914400"/>
          </a:xfrm>
          <a:prstGeom prst="rect">
            <a:avLst/>
          </a:prstGeom>
          <a:solidFill>
            <a:srgbClr val="C8E3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Kick-off</a:t>
            </a:r>
          </a:p>
          <a:p>
            <a:r>
              <a:rPr lang="en-US" sz="1600" dirty="0">
                <a:solidFill>
                  <a:schemeClr val="tx1"/>
                </a:solidFill>
              </a:rPr>
              <a:t>Context</a:t>
            </a:r>
          </a:p>
          <a:p>
            <a:r>
              <a:rPr lang="en-US" sz="1600" dirty="0">
                <a:solidFill>
                  <a:schemeClr val="tx1"/>
                </a:solidFill>
              </a:rPr>
              <a:t>Rules</a:t>
            </a:r>
          </a:p>
        </p:txBody>
      </p:sp>
      <p:sp>
        <p:nvSpPr>
          <p:cNvPr id="43" name="Rectangle 42">
            <a:extLst>
              <a:ext uri="{FF2B5EF4-FFF2-40B4-BE49-F238E27FC236}">
                <a16:creationId xmlns:a16="http://schemas.microsoft.com/office/drawing/2014/main" id="{505D7F18-2C50-95CE-9A83-3097D94240B5}"/>
              </a:ext>
            </a:extLst>
          </p:cNvPr>
          <p:cNvSpPr/>
          <p:nvPr/>
        </p:nvSpPr>
        <p:spPr>
          <a:xfrm>
            <a:off x="2209799" y="4046214"/>
            <a:ext cx="2194560" cy="914400"/>
          </a:xfrm>
          <a:prstGeom prst="rect">
            <a:avLst/>
          </a:prstGeom>
          <a:solidFill>
            <a:srgbClr val="C8E3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Contract City</a:t>
            </a:r>
          </a:p>
          <a:p>
            <a:r>
              <a:rPr lang="en-US" sz="1600" dirty="0">
                <a:solidFill>
                  <a:schemeClr val="tx1"/>
                </a:solidFill>
              </a:rPr>
              <a:t>Budget 101</a:t>
            </a:r>
          </a:p>
          <a:p>
            <a:r>
              <a:rPr lang="en-US" sz="1600" dirty="0">
                <a:solidFill>
                  <a:schemeClr val="tx1"/>
                </a:solidFill>
              </a:rPr>
              <a:t>Dept presentations</a:t>
            </a:r>
          </a:p>
        </p:txBody>
      </p:sp>
      <p:sp>
        <p:nvSpPr>
          <p:cNvPr id="44" name="Rectangle 43">
            <a:extLst>
              <a:ext uri="{FF2B5EF4-FFF2-40B4-BE49-F238E27FC236}">
                <a16:creationId xmlns:a16="http://schemas.microsoft.com/office/drawing/2014/main" id="{F85F3E78-689C-4416-9CFF-0B8AD2BBCD89}"/>
              </a:ext>
            </a:extLst>
          </p:cNvPr>
          <p:cNvSpPr/>
          <p:nvPr/>
        </p:nvSpPr>
        <p:spPr>
          <a:xfrm>
            <a:off x="4438649" y="3035379"/>
            <a:ext cx="2194560" cy="914400"/>
          </a:xfrm>
          <a:prstGeom prst="rect">
            <a:avLst/>
          </a:prstGeom>
          <a:solidFill>
            <a:srgbClr val="C8E3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CAP &amp; HHS</a:t>
            </a:r>
          </a:p>
          <a:p>
            <a:r>
              <a:rPr lang="en-US" sz="1600" dirty="0">
                <a:solidFill>
                  <a:schemeClr val="tx1"/>
                </a:solidFill>
              </a:rPr>
              <a:t>Dept presentations</a:t>
            </a:r>
          </a:p>
          <a:p>
            <a:r>
              <a:rPr lang="en-US" sz="1600" dirty="0" err="1">
                <a:solidFill>
                  <a:schemeClr val="tx1"/>
                </a:solidFill>
              </a:rPr>
              <a:t>BalancingAct</a:t>
            </a:r>
            <a:endParaRPr lang="en-US" sz="1600" dirty="0">
              <a:solidFill>
                <a:schemeClr val="tx1"/>
              </a:solidFill>
            </a:endParaRPr>
          </a:p>
        </p:txBody>
      </p:sp>
      <p:sp>
        <p:nvSpPr>
          <p:cNvPr id="45" name="Rectangle 44">
            <a:extLst>
              <a:ext uri="{FF2B5EF4-FFF2-40B4-BE49-F238E27FC236}">
                <a16:creationId xmlns:a16="http://schemas.microsoft.com/office/drawing/2014/main" id="{947A0D45-C65D-683D-901B-149266D58599}"/>
              </a:ext>
            </a:extLst>
          </p:cNvPr>
          <p:cNvSpPr/>
          <p:nvPr/>
        </p:nvSpPr>
        <p:spPr>
          <a:xfrm>
            <a:off x="4438649" y="4046214"/>
            <a:ext cx="2194560" cy="914400"/>
          </a:xfrm>
          <a:prstGeom prst="rect">
            <a:avLst/>
          </a:prstGeom>
          <a:solidFill>
            <a:srgbClr val="C8E3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Service Level Budget</a:t>
            </a:r>
          </a:p>
          <a:p>
            <a:r>
              <a:rPr lang="en-US" sz="1600" dirty="0">
                <a:solidFill>
                  <a:schemeClr val="tx1"/>
                </a:solidFill>
              </a:rPr>
              <a:t>Financial Sustainability</a:t>
            </a:r>
          </a:p>
          <a:p>
            <a:r>
              <a:rPr lang="en-US" sz="1600" dirty="0">
                <a:solidFill>
                  <a:schemeClr val="tx1"/>
                </a:solidFill>
              </a:rPr>
              <a:t>Fiscal Capacity</a:t>
            </a:r>
          </a:p>
        </p:txBody>
      </p:sp>
      <p:sp>
        <p:nvSpPr>
          <p:cNvPr id="46" name="Rectangle 45">
            <a:extLst>
              <a:ext uri="{FF2B5EF4-FFF2-40B4-BE49-F238E27FC236}">
                <a16:creationId xmlns:a16="http://schemas.microsoft.com/office/drawing/2014/main" id="{BCCEAF50-5CA4-6BD7-B59C-EFF88A305673}"/>
              </a:ext>
            </a:extLst>
          </p:cNvPr>
          <p:cNvSpPr/>
          <p:nvPr/>
        </p:nvSpPr>
        <p:spPr>
          <a:xfrm>
            <a:off x="6667499" y="3035379"/>
            <a:ext cx="2194560" cy="914400"/>
          </a:xfrm>
          <a:prstGeom prst="rect">
            <a:avLst/>
          </a:prstGeom>
          <a:solidFill>
            <a:srgbClr val="EDF3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Update on forecast</a:t>
            </a:r>
          </a:p>
          <a:p>
            <a:r>
              <a:rPr lang="en-US" sz="1600" dirty="0">
                <a:solidFill>
                  <a:schemeClr val="tx1"/>
                </a:solidFill>
              </a:rPr>
              <a:t>Engagement HQ demo</a:t>
            </a:r>
          </a:p>
          <a:p>
            <a:r>
              <a:rPr lang="en-US" sz="1600" dirty="0">
                <a:solidFill>
                  <a:schemeClr val="tx1"/>
                </a:solidFill>
              </a:rPr>
              <a:t>Ideas from Depts</a:t>
            </a:r>
          </a:p>
        </p:txBody>
      </p:sp>
      <p:sp>
        <p:nvSpPr>
          <p:cNvPr id="47" name="Rectangle 46">
            <a:extLst>
              <a:ext uri="{FF2B5EF4-FFF2-40B4-BE49-F238E27FC236}">
                <a16:creationId xmlns:a16="http://schemas.microsoft.com/office/drawing/2014/main" id="{14018A9F-295E-B65F-957E-4C0FC50E11A1}"/>
              </a:ext>
            </a:extLst>
          </p:cNvPr>
          <p:cNvSpPr/>
          <p:nvPr/>
        </p:nvSpPr>
        <p:spPr>
          <a:xfrm>
            <a:off x="6667499" y="4046214"/>
            <a:ext cx="2194560" cy="914400"/>
          </a:xfrm>
          <a:prstGeom prst="rect">
            <a:avLst/>
          </a:prstGeom>
          <a:solidFill>
            <a:srgbClr val="EDF3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Guiding principles</a:t>
            </a:r>
          </a:p>
          <a:p>
            <a:r>
              <a:rPr lang="en-US" sz="1600" dirty="0">
                <a:solidFill>
                  <a:schemeClr val="tx1"/>
                </a:solidFill>
              </a:rPr>
              <a:t>Town Hall prep</a:t>
            </a:r>
          </a:p>
          <a:p>
            <a:r>
              <a:rPr lang="en-US" sz="1600" dirty="0">
                <a:solidFill>
                  <a:schemeClr val="tx1"/>
                </a:solidFill>
              </a:rPr>
              <a:t>FSP deliberation</a:t>
            </a:r>
          </a:p>
        </p:txBody>
      </p:sp>
      <p:sp>
        <p:nvSpPr>
          <p:cNvPr id="48" name="Rectangle 47">
            <a:extLst>
              <a:ext uri="{FF2B5EF4-FFF2-40B4-BE49-F238E27FC236}">
                <a16:creationId xmlns:a16="http://schemas.microsoft.com/office/drawing/2014/main" id="{AB914FC4-408D-A076-5ED1-E7F3675AC741}"/>
              </a:ext>
            </a:extLst>
          </p:cNvPr>
          <p:cNvSpPr/>
          <p:nvPr/>
        </p:nvSpPr>
        <p:spPr>
          <a:xfrm>
            <a:off x="6667499" y="5066574"/>
            <a:ext cx="2194560" cy="914400"/>
          </a:xfrm>
          <a:prstGeom prst="rect">
            <a:avLst/>
          </a:prstGeom>
          <a:solidFill>
            <a:srgbClr val="EDF3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Town Hall prep</a:t>
            </a:r>
          </a:p>
          <a:p>
            <a:r>
              <a:rPr lang="en-US" sz="1600" dirty="0">
                <a:solidFill>
                  <a:schemeClr val="tx1"/>
                </a:solidFill>
              </a:rPr>
              <a:t>FSP deliberation</a:t>
            </a:r>
          </a:p>
        </p:txBody>
      </p:sp>
      <p:sp>
        <p:nvSpPr>
          <p:cNvPr id="49" name="Rectangle 48">
            <a:extLst>
              <a:ext uri="{FF2B5EF4-FFF2-40B4-BE49-F238E27FC236}">
                <a16:creationId xmlns:a16="http://schemas.microsoft.com/office/drawing/2014/main" id="{3418EC50-D179-2DAD-1F85-7BC7BF0ED85B}"/>
              </a:ext>
            </a:extLst>
          </p:cNvPr>
          <p:cNvSpPr/>
          <p:nvPr/>
        </p:nvSpPr>
        <p:spPr>
          <a:xfrm>
            <a:off x="8901783" y="3035379"/>
            <a:ext cx="2194560" cy="914400"/>
          </a:xfrm>
          <a:prstGeom prst="rect">
            <a:avLst/>
          </a:prstGeom>
          <a:ln/>
        </p:spPr>
        <p:style>
          <a:lnRef idx="1">
            <a:schemeClr val="accent6"/>
          </a:lnRef>
          <a:fillRef idx="3">
            <a:schemeClr val="accent6"/>
          </a:fillRef>
          <a:effectRef idx="2">
            <a:schemeClr val="accent6"/>
          </a:effectRef>
          <a:fontRef idx="minor">
            <a:schemeClr val="lt1"/>
          </a:fontRef>
        </p:style>
        <p:txBody>
          <a:bodyPr lIns="91440" tIns="0" rIns="0" bIns="0" rtlCol="0" anchor="ctr"/>
          <a:lstStyle/>
          <a:p>
            <a:pPr algn="ctr"/>
            <a:r>
              <a:rPr lang="en-US" sz="2000" b="1" dirty="0"/>
              <a:t>Town Hall!</a:t>
            </a:r>
          </a:p>
        </p:txBody>
      </p:sp>
      <p:sp>
        <p:nvSpPr>
          <p:cNvPr id="50" name="Rectangle 49">
            <a:extLst>
              <a:ext uri="{FF2B5EF4-FFF2-40B4-BE49-F238E27FC236}">
                <a16:creationId xmlns:a16="http://schemas.microsoft.com/office/drawing/2014/main" id="{E2AC556F-E138-032E-679F-0A5A060FB141}"/>
              </a:ext>
            </a:extLst>
          </p:cNvPr>
          <p:cNvSpPr/>
          <p:nvPr/>
        </p:nvSpPr>
        <p:spPr>
          <a:xfrm>
            <a:off x="8901783" y="4046214"/>
            <a:ext cx="2194560" cy="914400"/>
          </a:xfrm>
          <a:prstGeom prst="rect">
            <a:avLst/>
          </a:prstGeom>
          <a:solidFill>
            <a:srgbClr val="EDF3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Task force report and recommendations</a:t>
            </a:r>
          </a:p>
        </p:txBody>
      </p:sp>
      <p:sp>
        <p:nvSpPr>
          <p:cNvPr id="51" name="Rectangle 50">
            <a:extLst>
              <a:ext uri="{FF2B5EF4-FFF2-40B4-BE49-F238E27FC236}">
                <a16:creationId xmlns:a16="http://schemas.microsoft.com/office/drawing/2014/main" id="{CBB4775F-B186-5B40-39E4-920C44DA41AC}"/>
              </a:ext>
            </a:extLst>
          </p:cNvPr>
          <p:cNvSpPr/>
          <p:nvPr/>
        </p:nvSpPr>
        <p:spPr>
          <a:xfrm>
            <a:off x="8901783" y="5066574"/>
            <a:ext cx="2194560" cy="914400"/>
          </a:xfrm>
          <a:prstGeom prst="rect">
            <a:avLst/>
          </a:prstGeom>
          <a:solidFill>
            <a:srgbClr val="EDF3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1600" dirty="0">
                <a:solidFill>
                  <a:schemeClr val="tx1"/>
                </a:solidFill>
              </a:rPr>
              <a:t>City Manager finalizes recommendation</a:t>
            </a:r>
          </a:p>
          <a:p>
            <a:r>
              <a:rPr lang="en-US" sz="1600" dirty="0">
                <a:solidFill>
                  <a:schemeClr val="tx1"/>
                </a:solidFill>
              </a:rPr>
              <a:t>Submission to council</a:t>
            </a:r>
          </a:p>
        </p:txBody>
      </p:sp>
      <p:cxnSp>
        <p:nvCxnSpPr>
          <p:cNvPr id="91" name="Straight Connector 90">
            <a:extLst>
              <a:ext uri="{FF2B5EF4-FFF2-40B4-BE49-F238E27FC236}">
                <a16:creationId xmlns:a16="http://schemas.microsoft.com/office/drawing/2014/main" id="{40A04CE3-A29D-043B-62B0-47B31EC6B424}"/>
              </a:ext>
            </a:extLst>
          </p:cNvPr>
          <p:cNvCxnSpPr>
            <a:cxnSpLocks/>
            <a:stCxn id="9" idx="2"/>
            <a:endCxn id="13" idx="0"/>
          </p:cNvCxnSpPr>
          <p:nvPr/>
        </p:nvCxnSpPr>
        <p:spPr>
          <a:xfrm flipH="1">
            <a:off x="1356055" y="2442210"/>
            <a:ext cx="1258" cy="681037"/>
          </a:xfrm>
          <a:prstGeom prst="line">
            <a:avLst/>
          </a:prstGeom>
          <a:ln w="28575">
            <a:solidFill>
              <a:srgbClr val="BFBFB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0CDDCA-C31F-3AEB-5023-3D46E218CAC6}"/>
              </a:ext>
            </a:extLst>
          </p:cNvPr>
          <p:cNvSpPr txBox="1"/>
          <p:nvPr/>
        </p:nvSpPr>
        <p:spPr>
          <a:xfrm>
            <a:off x="618156" y="5362575"/>
            <a:ext cx="2186817" cy="707886"/>
          </a:xfrm>
          <a:prstGeom prst="rect">
            <a:avLst/>
          </a:prstGeom>
          <a:noFill/>
        </p:spPr>
        <p:txBody>
          <a:bodyPr wrap="none" rtlCol="0">
            <a:spAutoFit/>
          </a:bodyPr>
          <a:lstStyle/>
          <a:p>
            <a:r>
              <a:rPr lang="en-US" sz="1000" i="1" dirty="0"/>
              <a:t>CAP : Climate Action Plan</a:t>
            </a:r>
          </a:p>
          <a:p>
            <a:r>
              <a:rPr lang="en-US" sz="1000" i="1" dirty="0"/>
              <a:t>HHS: Housing and Human Services</a:t>
            </a:r>
          </a:p>
          <a:p>
            <a:r>
              <a:rPr lang="en-US" sz="1000" i="1" dirty="0"/>
              <a:t>Dept: Department</a:t>
            </a:r>
          </a:p>
          <a:p>
            <a:r>
              <a:rPr lang="en-US" sz="1000" i="1" dirty="0"/>
              <a:t>FSP: Financial Sustainability Plan</a:t>
            </a:r>
          </a:p>
        </p:txBody>
      </p:sp>
    </p:spTree>
    <p:extLst>
      <p:ext uri="{BB962C8B-B14F-4D97-AF65-F5344CB8AC3E}">
        <p14:creationId xmlns:p14="http://schemas.microsoft.com/office/powerpoint/2010/main" val="212573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057"/>
            <a:ext cx="10515600" cy="629729"/>
          </a:xfrm>
        </p:spPr>
        <p:txBody>
          <a:bodyPr>
            <a:noAutofit/>
          </a:bodyPr>
          <a:lstStyle/>
          <a:p>
            <a:pPr marL="0" indent="0" algn="l">
              <a:buNone/>
            </a:pPr>
            <a:r>
              <a:rPr lang="en-US" b="1" dirty="0"/>
              <a:t>General fund breakdown (biennium)</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23</a:t>
            </a:fld>
            <a:endParaRPr lang="en-US" dirty="0"/>
          </a:p>
        </p:txBody>
      </p:sp>
      <p:sp>
        <p:nvSpPr>
          <p:cNvPr id="8" name="Rectangle 7"/>
          <p:cNvSpPr/>
          <p:nvPr/>
        </p:nvSpPr>
        <p:spPr>
          <a:xfrm>
            <a:off x="0" y="0"/>
            <a:ext cx="12192000" cy="5660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6" name="Group 5">
            <a:extLst>
              <a:ext uri="{FF2B5EF4-FFF2-40B4-BE49-F238E27FC236}">
                <a16:creationId xmlns:a16="http://schemas.microsoft.com/office/drawing/2014/main" id="{6EB22EFF-EFA3-E3DE-D92A-3615AFA972AD}"/>
              </a:ext>
            </a:extLst>
          </p:cNvPr>
          <p:cNvGrpSpPr/>
          <p:nvPr/>
        </p:nvGrpSpPr>
        <p:grpSpPr>
          <a:xfrm>
            <a:off x="428624" y="1850231"/>
            <a:ext cx="5669280" cy="4206240"/>
            <a:chOff x="6090284" y="1850231"/>
            <a:chExt cx="5669280" cy="4206240"/>
          </a:xfrm>
        </p:grpSpPr>
        <mc:AlternateContent xmlns:mc="http://schemas.openxmlformats.org/markup-compatibility/2006">
          <mc:Choice xmlns:cx1="http://schemas.microsoft.com/office/drawing/2015/9/8/chartex" Requires="cx1">
            <p:graphicFrame>
              <p:nvGraphicFramePr>
                <p:cNvPr id="7" name="Chart 6">
                  <a:extLst>
                    <a:ext uri="{FF2B5EF4-FFF2-40B4-BE49-F238E27FC236}">
                      <a16:creationId xmlns:a16="http://schemas.microsoft.com/office/drawing/2014/main" id="{8EB16F20-67DF-A71E-625B-3B380EAF0786}"/>
                    </a:ext>
                  </a:extLst>
                </p:cNvPr>
                <p:cNvGraphicFramePr/>
                <p:nvPr>
                  <p:extLst>
                    <p:ext uri="{D42A27DB-BD31-4B8C-83A1-F6EECF244321}">
                      <p14:modId xmlns:p14="http://schemas.microsoft.com/office/powerpoint/2010/main" val="214359404"/>
                    </p:ext>
                  </p:extLst>
                </p:nvPr>
              </p:nvGraphicFramePr>
              <p:xfrm>
                <a:off x="6090284" y="1850231"/>
                <a:ext cx="5669280" cy="420624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7" name="Chart 6">
                  <a:extLst>
                    <a:ext uri="{FF2B5EF4-FFF2-40B4-BE49-F238E27FC236}">
                      <a16:creationId xmlns:a16="http://schemas.microsoft.com/office/drawing/2014/main" id="{8EB16F20-67DF-A71E-625B-3B380EAF0786}"/>
                    </a:ext>
                  </a:extLst>
                </p:cNvPr>
                <p:cNvPicPr>
                  <a:picLocks noGrp="1" noRot="1" noChangeAspect="1" noMove="1" noResize="1" noEditPoints="1" noAdjustHandles="1" noChangeArrowheads="1" noChangeShapeType="1"/>
                </p:cNvPicPr>
                <p:nvPr/>
              </p:nvPicPr>
              <p:blipFill>
                <a:blip r:embed="rId3"/>
                <a:stretch>
                  <a:fillRect/>
                </a:stretch>
              </p:blipFill>
              <p:spPr>
                <a:xfrm>
                  <a:off x="428624" y="1850231"/>
                  <a:ext cx="5669280" cy="4206240"/>
                </a:xfrm>
                <a:prstGeom prst="rect">
                  <a:avLst/>
                </a:prstGeom>
              </p:spPr>
            </p:pic>
          </mc:Fallback>
        </mc:AlternateContent>
        <p:sp>
          <p:nvSpPr>
            <p:cNvPr id="10" name="TextBox 9">
              <a:extLst>
                <a:ext uri="{FF2B5EF4-FFF2-40B4-BE49-F238E27FC236}">
                  <a16:creationId xmlns:a16="http://schemas.microsoft.com/office/drawing/2014/main" id="{F7498A4F-7E11-E5B8-6C74-81AB3AF124D0}"/>
                </a:ext>
              </a:extLst>
            </p:cNvPr>
            <p:cNvSpPr txBox="1"/>
            <p:nvPr/>
          </p:nvSpPr>
          <p:spPr>
            <a:xfrm>
              <a:off x="6181266" y="1926681"/>
              <a:ext cx="570990" cy="338554"/>
            </a:xfrm>
            <a:prstGeom prst="rect">
              <a:avLst/>
            </a:prstGeom>
            <a:noFill/>
          </p:spPr>
          <p:txBody>
            <a:bodyPr wrap="none" rtlCol="0">
              <a:spAutoFit/>
            </a:bodyPr>
            <a:lstStyle/>
            <a:p>
              <a:pPr algn="ctr"/>
              <a:r>
                <a:rPr lang="en-US" sz="1600" b="1" dirty="0">
                  <a:solidFill>
                    <a:schemeClr val="bg1"/>
                  </a:solidFill>
                </a:rPr>
                <a:t>32%</a:t>
              </a:r>
            </a:p>
          </p:txBody>
        </p:sp>
        <p:sp>
          <p:nvSpPr>
            <p:cNvPr id="12" name="TextBox 11">
              <a:extLst>
                <a:ext uri="{FF2B5EF4-FFF2-40B4-BE49-F238E27FC236}">
                  <a16:creationId xmlns:a16="http://schemas.microsoft.com/office/drawing/2014/main" id="{592AABFE-C236-C467-C729-0624B3826CA4}"/>
                </a:ext>
              </a:extLst>
            </p:cNvPr>
            <p:cNvSpPr txBox="1"/>
            <p:nvPr/>
          </p:nvSpPr>
          <p:spPr>
            <a:xfrm>
              <a:off x="7894181" y="1935289"/>
              <a:ext cx="570990" cy="338554"/>
            </a:xfrm>
            <a:prstGeom prst="rect">
              <a:avLst/>
            </a:prstGeom>
            <a:noFill/>
          </p:spPr>
          <p:txBody>
            <a:bodyPr wrap="none" rtlCol="0">
              <a:spAutoFit/>
            </a:bodyPr>
            <a:lstStyle/>
            <a:p>
              <a:pPr algn="ctr"/>
              <a:r>
                <a:rPr lang="en-US" sz="1600" b="1" dirty="0">
                  <a:solidFill>
                    <a:schemeClr val="bg1"/>
                  </a:solidFill>
                </a:rPr>
                <a:t>12%</a:t>
              </a:r>
            </a:p>
          </p:txBody>
        </p:sp>
        <p:sp>
          <p:nvSpPr>
            <p:cNvPr id="18" name="TextBox 17">
              <a:extLst>
                <a:ext uri="{FF2B5EF4-FFF2-40B4-BE49-F238E27FC236}">
                  <a16:creationId xmlns:a16="http://schemas.microsoft.com/office/drawing/2014/main" id="{401B6408-9C12-C5F8-9CDD-4C43FF4B418B}"/>
                </a:ext>
              </a:extLst>
            </p:cNvPr>
            <p:cNvSpPr txBox="1"/>
            <p:nvPr/>
          </p:nvSpPr>
          <p:spPr>
            <a:xfrm>
              <a:off x="9825417" y="1926681"/>
              <a:ext cx="570990" cy="338554"/>
            </a:xfrm>
            <a:prstGeom prst="rect">
              <a:avLst/>
            </a:prstGeom>
            <a:noFill/>
          </p:spPr>
          <p:txBody>
            <a:bodyPr wrap="none" rtlCol="0">
              <a:spAutoFit/>
            </a:bodyPr>
            <a:lstStyle/>
            <a:p>
              <a:pPr algn="ctr"/>
              <a:r>
                <a:rPr lang="en-US" sz="1600" b="1" dirty="0">
                  <a:solidFill>
                    <a:schemeClr val="bg1"/>
                  </a:solidFill>
                </a:rPr>
                <a:t>12%</a:t>
              </a:r>
            </a:p>
          </p:txBody>
        </p:sp>
        <p:sp>
          <p:nvSpPr>
            <p:cNvPr id="24" name="TextBox 23">
              <a:extLst>
                <a:ext uri="{FF2B5EF4-FFF2-40B4-BE49-F238E27FC236}">
                  <a16:creationId xmlns:a16="http://schemas.microsoft.com/office/drawing/2014/main" id="{27B6FE8C-041E-D4E8-E49A-1FEAD26F59BB}"/>
                </a:ext>
              </a:extLst>
            </p:cNvPr>
            <p:cNvSpPr txBox="1"/>
            <p:nvPr/>
          </p:nvSpPr>
          <p:spPr>
            <a:xfrm>
              <a:off x="7882115" y="3316873"/>
              <a:ext cx="570990" cy="338554"/>
            </a:xfrm>
            <a:prstGeom prst="rect">
              <a:avLst/>
            </a:prstGeom>
            <a:noFill/>
          </p:spPr>
          <p:txBody>
            <a:bodyPr wrap="none" rtlCol="0">
              <a:spAutoFit/>
            </a:bodyPr>
            <a:lstStyle/>
            <a:p>
              <a:pPr algn="ctr"/>
              <a:r>
                <a:rPr lang="en-US" sz="1600" b="1" dirty="0">
                  <a:solidFill>
                    <a:schemeClr val="bg1"/>
                  </a:solidFill>
                </a:rPr>
                <a:t>11%</a:t>
              </a:r>
            </a:p>
          </p:txBody>
        </p:sp>
        <p:sp>
          <p:nvSpPr>
            <p:cNvPr id="25" name="TextBox 24">
              <a:extLst>
                <a:ext uri="{FF2B5EF4-FFF2-40B4-BE49-F238E27FC236}">
                  <a16:creationId xmlns:a16="http://schemas.microsoft.com/office/drawing/2014/main" id="{4212AB6A-B6AE-BBC4-43E2-14F0A3D104B5}"/>
                </a:ext>
              </a:extLst>
            </p:cNvPr>
            <p:cNvSpPr txBox="1"/>
            <p:nvPr/>
          </p:nvSpPr>
          <p:spPr>
            <a:xfrm>
              <a:off x="7882114" y="4869240"/>
              <a:ext cx="453971" cy="338554"/>
            </a:xfrm>
            <a:prstGeom prst="rect">
              <a:avLst/>
            </a:prstGeom>
            <a:noFill/>
          </p:spPr>
          <p:txBody>
            <a:bodyPr wrap="none" rtlCol="0">
              <a:spAutoFit/>
            </a:bodyPr>
            <a:lstStyle/>
            <a:p>
              <a:pPr algn="ctr"/>
              <a:r>
                <a:rPr lang="en-US" sz="1600" b="1" dirty="0">
                  <a:solidFill>
                    <a:schemeClr val="bg1"/>
                  </a:solidFill>
                </a:rPr>
                <a:t>9%</a:t>
              </a:r>
            </a:p>
          </p:txBody>
        </p:sp>
        <p:sp>
          <p:nvSpPr>
            <p:cNvPr id="26" name="TextBox 25">
              <a:extLst>
                <a:ext uri="{FF2B5EF4-FFF2-40B4-BE49-F238E27FC236}">
                  <a16:creationId xmlns:a16="http://schemas.microsoft.com/office/drawing/2014/main" id="{27832B6C-E2DD-18D2-23A5-7D82842BFCAE}"/>
                </a:ext>
              </a:extLst>
            </p:cNvPr>
            <p:cNvSpPr txBox="1"/>
            <p:nvPr/>
          </p:nvSpPr>
          <p:spPr>
            <a:xfrm>
              <a:off x="9590677" y="3316873"/>
              <a:ext cx="453971" cy="338554"/>
            </a:xfrm>
            <a:prstGeom prst="rect">
              <a:avLst/>
            </a:prstGeom>
            <a:noFill/>
          </p:spPr>
          <p:txBody>
            <a:bodyPr wrap="none" rtlCol="0">
              <a:spAutoFit/>
            </a:bodyPr>
            <a:lstStyle/>
            <a:p>
              <a:pPr algn="ctr"/>
              <a:r>
                <a:rPr lang="en-US" sz="1600" b="1" dirty="0">
                  <a:solidFill>
                    <a:schemeClr val="bg1"/>
                  </a:solidFill>
                </a:rPr>
                <a:t>7%</a:t>
              </a:r>
            </a:p>
          </p:txBody>
        </p:sp>
        <p:sp>
          <p:nvSpPr>
            <p:cNvPr id="27" name="TextBox 26">
              <a:extLst>
                <a:ext uri="{FF2B5EF4-FFF2-40B4-BE49-F238E27FC236}">
                  <a16:creationId xmlns:a16="http://schemas.microsoft.com/office/drawing/2014/main" id="{C2636C37-C433-1972-6D3A-2161EB43EF2C}"/>
                </a:ext>
              </a:extLst>
            </p:cNvPr>
            <p:cNvSpPr txBox="1"/>
            <p:nvPr/>
          </p:nvSpPr>
          <p:spPr>
            <a:xfrm>
              <a:off x="10757596" y="3307348"/>
              <a:ext cx="453971" cy="338554"/>
            </a:xfrm>
            <a:prstGeom prst="rect">
              <a:avLst/>
            </a:prstGeom>
            <a:noFill/>
          </p:spPr>
          <p:txBody>
            <a:bodyPr wrap="none" rtlCol="0">
              <a:spAutoFit/>
            </a:bodyPr>
            <a:lstStyle/>
            <a:p>
              <a:pPr algn="ctr"/>
              <a:r>
                <a:rPr lang="en-US" sz="1600" b="1" dirty="0">
                  <a:solidFill>
                    <a:schemeClr val="bg1"/>
                  </a:solidFill>
                </a:rPr>
                <a:t>6%</a:t>
              </a:r>
            </a:p>
          </p:txBody>
        </p:sp>
        <p:sp>
          <p:nvSpPr>
            <p:cNvPr id="29" name="TextBox 28">
              <a:extLst>
                <a:ext uri="{FF2B5EF4-FFF2-40B4-BE49-F238E27FC236}">
                  <a16:creationId xmlns:a16="http://schemas.microsoft.com/office/drawing/2014/main" id="{6B5D578D-7909-787D-5B56-CFF533AABB36}"/>
                </a:ext>
              </a:extLst>
            </p:cNvPr>
            <p:cNvSpPr txBox="1"/>
            <p:nvPr/>
          </p:nvSpPr>
          <p:spPr>
            <a:xfrm>
              <a:off x="9627571" y="4606050"/>
              <a:ext cx="453971" cy="338554"/>
            </a:xfrm>
            <a:prstGeom prst="rect">
              <a:avLst/>
            </a:prstGeom>
            <a:noFill/>
          </p:spPr>
          <p:txBody>
            <a:bodyPr wrap="none" rtlCol="0">
              <a:spAutoFit/>
            </a:bodyPr>
            <a:lstStyle/>
            <a:p>
              <a:pPr algn="ctr"/>
              <a:r>
                <a:rPr lang="en-US" sz="1600" b="1" dirty="0">
                  <a:solidFill>
                    <a:schemeClr val="bg1"/>
                  </a:solidFill>
                </a:rPr>
                <a:t>4%</a:t>
              </a:r>
            </a:p>
          </p:txBody>
        </p:sp>
        <p:sp>
          <p:nvSpPr>
            <p:cNvPr id="41" name="TextBox 40">
              <a:extLst>
                <a:ext uri="{FF2B5EF4-FFF2-40B4-BE49-F238E27FC236}">
                  <a16:creationId xmlns:a16="http://schemas.microsoft.com/office/drawing/2014/main" id="{7D492F08-8512-6873-2167-DA4F113204DD}"/>
                </a:ext>
              </a:extLst>
            </p:cNvPr>
            <p:cNvSpPr txBox="1"/>
            <p:nvPr/>
          </p:nvSpPr>
          <p:spPr>
            <a:xfrm>
              <a:off x="10367656" y="4606050"/>
              <a:ext cx="453971" cy="338554"/>
            </a:xfrm>
            <a:prstGeom prst="rect">
              <a:avLst/>
            </a:prstGeom>
            <a:noFill/>
          </p:spPr>
          <p:txBody>
            <a:bodyPr wrap="none" rtlCol="0">
              <a:spAutoFit/>
            </a:bodyPr>
            <a:lstStyle/>
            <a:p>
              <a:pPr algn="ctr"/>
              <a:r>
                <a:rPr lang="en-US" sz="1600" b="1" dirty="0">
                  <a:solidFill>
                    <a:schemeClr val="bg1"/>
                  </a:solidFill>
                </a:rPr>
                <a:t>3%</a:t>
              </a:r>
            </a:p>
          </p:txBody>
        </p:sp>
        <p:sp>
          <p:nvSpPr>
            <p:cNvPr id="46" name="TextBox 45">
              <a:extLst>
                <a:ext uri="{FF2B5EF4-FFF2-40B4-BE49-F238E27FC236}">
                  <a16:creationId xmlns:a16="http://schemas.microsoft.com/office/drawing/2014/main" id="{A29137D9-6AF8-0D53-2E2A-3E750F54B005}"/>
                </a:ext>
              </a:extLst>
            </p:cNvPr>
            <p:cNvSpPr txBox="1"/>
            <p:nvPr/>
          </p:nvSpPr>
          <p:spPr>
            <a:xfrm>
              <a:off x="11145864" y="4615575"/>
              <a:ext cx="453971" cy="338554"/>
            </a:xfrm>
            <a:prstGeom prst="rect">
              <a:avLst/>
            </a:prstGeom>
            <a:noFill/>
          </p:spPr>
          <p:txBody>
            <a:bodyPr wrap="none" rtlCol="0">
              <a:spAutoFit/>
            </a:bodyPr>
            <a:lstStyle/>
            <a:p>
              <a:pPr algn="ctr"/>
              <a:r>
                <a:rPr lang="en-US" sz="1600" b="1" dirty="0">
                  <a:solidFill>
                    <a:schemeClr val="bg1"/>
                  </a:solidFill>
                </a:rPr>
                <a:t>2%</a:t>
              </a:r>
            </a:p>
          </p:txBody>
        </p:sp>
        <p:sp>
          <p:nvSpPr>
            <p:cNvPr id="47" name="TextBox 46">
              <a:extLst>
                <a:ext uri="{FF2B5EF4-FFF2-40B4-BE49-F238E27FC236}">
                  <a16:creationId xmlns:a16="http://schemas.microsoft.com/office/drawing/2014/main" id="{4469E1B0-9A56-ACF4-67F8-4E452B8989E0}"/>
                </a:ext>
              </a:extLst>
            </p:cNvPr>
            <p:cNvSpPr txBox="1"/>
            <p:nvPr/>
          </p:nvSpPr>
          <p:spPr>
            <a:xfrm>
              <a:off x="10800799" y="5181978"/>
              <a:ext cx="453971" cy="338554"/>
            </a:xfrm>
            <a:prstGeom prst="rect">
              <a:avLst/>
            </a:prstGeom>
            <a:noFill/>
          </p:spPr>
          <p:txBody>
            <a:bodyPr wrap="none" rtlCol="0">
              <a:spAutoFit/>
            </a:bodyPr>
            <a:lstStyle/>
            <a:p>
              <a:pPr algn="ctr"/>
              <a:r>
                <a:rPr lang="en-US" sz="1600" b="1" dirty="0">
                  <a:solidFill>
                    <a:schemeClr val="bg1"/>
                  </a:solidFill>
                </a:rPr>
                <a:t>2%</a:t>
              </a:r>
            </a:p>
          </p:txBody>
        </p:sp>
        <p:sp>
          <p:nvSpPr>
            <p:cNvPr id="48" name="TextBox 47">
              <a:extLst>
                <a:ext uri="{FF2B5EF4-FFF2-40B4-BE49-F238E27FC236}">
                  <a16:creationId xmlns:a16="http://schemas.microsoft.com/office/drawing/2014/main" id="{A4BF90B8-D6F3-6231-ED5A-D524DBBE9DED}"/>
                </a:ext>
              </a:extLst>
            </p:cNvPr>
            <p:cNvSpPr txBox="1"/>
            <p:nvPr/>
          </p:nvSpPr>
          <p:spPr>
            <a:xfrm>
              <a:off x="11259896" y="5181978"/>
              <a:ext cx="453971" cy="338554"/>
            </a:xfrm>
            <a:prstGeom prst="rect">
              <a:avLst/>
            </a:prstGeom>
            <a:noFill/>
          </p:spPr>
          <p:txBody>
            <a:bodyPr wrap="none" rtlCol="0">
              <a:spAutoFit/>
            </a:bodyPr>
            <a:lstStyle/>
            <a:p>
              <a:pPr algn="ctr"/>
              <a:r>
                <a:rPr lang="en-US" sz="1600" b="1" dirty="0">
                  <a:solidFill>
                    <a:schemeClr val="bg1"/>
                  </a:solidFill>
                </a:rPr>
                <a:t>1%</a:t>
              </a:r>
            </a:p>
          </p:txBody>
        </p:sp>
      </p:grpSp>
      <p:sp>
        <p:nvSpPr>
          <p:cNvPr id="49" name="TextBox 48">
            <a:extLst>
              <a:ext uri="{FF2B5EF4-FFF2-40B4-BE49-F238E27FC236}">
                <a16:creationId xmlns:a16="http://schemas.microsoft.com/office/drawing/2014/main" id="{ECFC6E8B-AA96-4490-D876-2504966F58D3}"/>
              </a:ext>
            </a:extLst>
          </p:cNvPr>
          <p:cNvSpPr txBox="1"/>
          <p:nvPr/>
        </p:nvSpPr>
        <p:spPr>
          <a:xfrm>
            <a:off x="800100" y="1480837"/>
            <a:ext cx="1691489" cy="400110"/>
          </a:xfrm>
          <a:prstGeom prst="rect">
            <a:avLst/>
          </a:prstGeom>
          <a:noFill/>
        </p:spPr>
        <p:txBody>
          <a:bodyPr wrap="none" rtlCol="0">
            <a:spAutoFit/>
          </a:bodyPr>
          <a:lstStyle/>
          <a:p>
            <a:r>
              <a:rPr lang="en-US" sz="2000" b="1" dirty="0"/>
              <a:t>Expenditures</a:t>
            </a:r>
          </a:p>
        </p:txBody>
      </p:sp>
      <p:pic>
        <p:nvPicPr>
          <p:cNvPr id="50" name="Picture 49">
            <a:extLst>
              <a:ext uri="{FF2B5EF4-FFF2-40B4-BE49-F238E27FC236}">
                <a16:creationId xmlns:a16="http://schemas.microsoft.com/office/drawing/2014/main" id="{9E56FF8B-C953-446A-AC6D-DB8AF6F91D03}"/>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428624" y="1498012"/>
            <a:ext cx="387096" cy="365760"/>
          </a:xfrm>
          <a:prstGeom prst="rect">
            <a:avLst/>
          </a:prstGeom>
        </p:spPr>
      </p:pic>
      <p:sp>
        <p:nvSpPr>
          <p:cNvPr id="51" name="TextBox 50">
            <a:extLst>
              <a:ext uri="{FF2B5EF4-FFF2-40B4-BE49-F238E27FC236}">
                <a16:creationId xmlns:a16="http://schemas.microsoft.com/office/drawing/2014/main" id="{C8BD60A4-E5BE-C637-9076-B14808EC271B}"/>
              </a:ext>
            </a:extLst>
          </p:cNvPr>
          <p:cNvSpPr txBox="1"/>
          <p:nvPr/>
        </p:nvSpPr>
        <p:spPr>
          <a:xfrm>
            <a:off x="6442374" y="1480837"/>
            <a:ext cx="1313180" cy="400110"/>
          </a:xfrm>
          <a:prstGeom prst="rect">
            <a:avLst/>
          </a:prstGeom>
          <a:noFill/>
        </p:spPr>
        <p:txBody>
          <a:bodyPr wrap="none" rtlCol="0">
            <a:spAutoFit/>
          </a:bodyPr>
          <a:lstStyle/>
          <a:p>
            <a:r>
              <a:rPr lang="en-US" sz="2000" b="1" dirty="0"/>
              <a:t>Revenues</a:t>
            </a:r>
          </a:p>
        </p:txBody>
      </p:sp>
      <p:grpSp>
        <p:nvGrpSpPr>
          <p:cNvPr id="52" name="Group 51">
            <a:extLst>
              <a:ext uri="{FF2B5EF4-FFF2-40B4-BE49-F238E27FC236}">
                <a16:creationId xmlns:a16="http://schemas.microsoft.com/office/drawing/2014/main" id="{ADF2B1B2-18CA-C4C7-8302-FA08434F2A33}"/>
              </a:ext>
            </a:extLst>
          </p:cNvPr>
          <p:cNvGrpSpPr/>
          <p:nvPr/>
        </p:nvGrpSpPr>
        <p:grpSpPr>
          <a:xfrm>
            <a:off x="6090284" y="1850231"/>
            <a:ext cx="5669280" cy="4206240"/>
            <a:chOff x="428624" y="1850231"/>
            <a:chExt cx="5669280" cy="4206240"/>
          </a:xfrm>
        </p:grpSpPr>
        <mc:AlternateContent xmlns:mc="http://schemas.openxmlformats.org/markup-compatibility/2006">
          <mc:Choice xmlns:cx1="http://schemas.microsoft.com/office/drawing/2015/9/8/chartex" Requires="cx1">
            <p:graphicFrame>
              <p:nvGraphicFramePr>
                <p:cNvPr id="53" name="Chart 52">
                  <a:extLst>
                    <a:ext uri="{FF2B5EF4-FFF2-40B4-BE49-F238E27FC236}">
                      <a16:creationId xmlns:a16="http://schemas.microsoft.com/office/drawing/2014/main" id="{46512DBC-97C3-FF31-A4BF-DD04921D14F4}"/>
                    </a:ext>
                  </a:extLst>
                </p:cNvPr>
                <p:cNvGraphicFramePr/>
                <p:nvPr>
                  <p:extLst>
                    <p:ext uri="{D42A27DB-BD31-4B8C-83A1-F6EECF244321}">
                      <p14:modId xmlns:p14="http://schemas.microsoft.com/office/powerpoint/2010/main" val="937393292"/>
                    </p:ext>
                  </p:extLst>
                </p:nvPr>
              </p:nvGraphicFramePr>
              <p:xfrm>
                <a:off x="428624" y="1850231"/>
                <a:ext cx="5669280" cy="4206240"/>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53" name="Chart 52">
                  <a:extLst>
                    <a:ext uri="{FF2B5EF4-FFF2-40B4-BE49-F238E27FC236}">
                      <a16:creationId xmlns:a16="http://schemas.microsoft.com/office/drawing/2014/main" id="{46512DBC-97C3-FF31-A4BF-DD04921D14F4}"/>
                    </a:ext>
                  </a:extLst>
                </p:cNvPr>
                <p:cNvPicPr>
                  <a:picLocks noGrp="1" noRot="1" noChangeAspect="1" noMove="1" noResize="1" noEditPoints="1" noAdjustHandles="1" noChangeArrowheads="1" noChangeShapeType="1"/>
                </p:cNvPicPr>
                <p:nvPr/>
              </p:nvPicPr>
              <p:blipFill>
                <a:blip r:embed="rId6"/>
                <a:stretch>
                  <a:fillRect/>
                </a:stretch>
              </p:blipFill>
              <p:spPr>
                <a:xfrm>
                  <a:off x="6090284" y="1850231"/>
                  <a:ext cx="5669280" cy="4206240"/>
                </a:xfrm>
                <a:prstGeom prst="rect">
                  <a:avLst/>
                </a:prstGeom>
              </p:spPr>
            </p:pic>
          </mc:Fallback>
        </mc:AlternateContent>
        <p:sp>
          <p:nvSpPr>
            <p:cNvPr id="54" name="TextBox 53">
              <a:extLst>
                <a:ext uri="{FF2B5EF4-FFF2-40B4-BE49-F238E27FC236}">
                  <a16:creationId xmlns:a16="http://schemas.microsoft.com/office/drawing/2014/main" id="{CD6808B7-A303-AE02-3B85-3FB6E8E3F840}"/>
                </a:ext>
              </a:extLst>
            </p:cNvPr>
            <p:cNvSpPr txBox="1"/>
            <p:nvPr/>
          </p:nvSpPr>
          <p:spPr>
            <a:xfrm>
              <a:off x="514605" y="1935289"/>
              <a:ext cx="570990" cy="338554"/>
            </a:xfrm>
            <a:prstGeom prst="rect">
              <a:avLst/>
            </a:prstGeom>
            <a:noFill/>
          </p:spPr>
          <p:txBody>
            <a:bodyPr wrap="none" rtlCol="0">
              <a:spAutoFit/>
            </a:bodyPr>
            <a:lstStyle/>
            <a:p>
              <a:pPr algn="ctr"/>
              <a:r>
                <a:rPr lang="en-US" sz="1600" b="1" dirty="0">
                  <a:solidFill>
                    <a:schemeClr val="bg1"/>
                  </a:solidFill>
                </a:rPr>
                <a:t>37%</a:t>
              </a:r>
            </a:p>
          </p:txBody>
        </p:sp>
        <p:sp>
          <p:nvSpPr>
            <p:cNvPr id="55" name="TextBox 54">
              <a:extLst>
                <a:ext uri="{FF2B5EF4-FFF2-40B4-BE49-F238E27FC236}">
                  <a16:creationId xmlns:a16="http://schemas.microsoft.com/office/drawing/2014/main" id="{8E2BC305-8AC1-1864-D5E5-0DAF69FC83F9}"/>
                </a:ext>
              </a:extLst>
            </p:cNvPr>
            <p:cNvSpPr txBox="1"/>
            <p:nvPr/>
          </p:nvSpPr>
          <p:spPr>
            <a:xfrm>
              <a:off x="2533905" y="1935289"/>
              <a:ext cx="570990" cy="338554"/>
            </a:xfrm>
            <a:prstGeom prst="rect">
              <a:avLst/>
            </a:prstGeom>
            <a:noFill/>
          </p:spPr>
          <p:txBody>
            <a:bodyPr wrap="none" rtlCol="0">
              <a:spAutoFit/>
            </a:bodyPr>
            <a:lstStyle/>
            <a:p>
              <a:pPr algn="ctr"/>
              <a:r>
                <a:rPr lang="en-US" sz="1600" b="1" dirty="0">
                  <a:solidFill>
                    <a:schemeClr val="bg1"/>
                  </a:solidFill>
                </a:rPr>
                <a:t>28%</a:t>
              </a:r>
            </a:p>
          </p:txBody>
        </p:sp>
        <p:sp>
          <p:nvSpPr>
            <p:cNvPr id="56" name="TextBox 55">
              <a:extLst>
                <a:ext uri="{FF2B5EF4-FFF2-40B4-BE49-F238E27FC236}">
                  <a16:creationId xmlns:a16="http://schemas.microsoft.com/office/drawing/2014/main" id="{68D3AF09-8006-E98B-1D92-F871D9BE3C4B}"/>
                </a:ext>
              </a:extLst>
            </p:cNvPr>
            <p:cNvSpPr txBox="1"/>
            <p:nvPr/>
          </p:nvSpPr>
          <p:spPr>
            <a:xfrm>
              <a:off x="5172392" y="1932447"/>
              <a:ext cx="570990" cy="338554"/>
            </a:xfrm>
            <a:prstGeom prst="rect">
              <a:avLst/>
            </a:prstGeom>
            <a:noFill/>
          </p:spPr>
          <p:txBody>
            <a:bodyPr wrap="none" rtlCol="0">
              <a:spAutoFit/>
            </a:bodyPr>
            <a:lstStyle/>
            <a:p>
              <a:pPr algn="ctr"/>
              <a:r>
                <a:rPr lang="en-US" sz="1600" b="1" dirty="0">
                  <a:solidFill>
                    <a:schemeClr val="bg1"/>
                  </a:solidFill>
                </a:rPr>
                <a:t>13%</a:t>
              </a:r>
            </a:p>
          </p:txBody>
        </p:sp>
        <p:sp>
          <p:nvSpPr>
            <p:cNvPr id="57" name="TextBox 56">
              <a:extLst>
                <a:ext uri="{FF2B5EF4-FFF2-40B4-BE49-F238E27FC236}">
                  <a16:creationId xmlns:a16="http://schemas.microsoft.com/office/drawing/2014/main" id="{DDB6A15D-4C0C-D087-C2A8-B7F6D8134A99}"/>
                </a:ext>
              </a:extLst>
            </p:cNvPr>
            <p:cNvSpPr txBox="1"/>
            <p:nvPr/>
          </p:nvSpPr>
          <p:spPr>
            <a:xfrm>
              <a:off x="2523552" y="4421231"/>
              <a:ext cx="453971" cy="338554"/>
            </a:xfrm>
            <a:prstGeom prst="rect">
              <a:avLst/>
            </a:prstGeom>
            <a:noFill/>
          </p:spPr>
          <p:txBody>
            <a:bodyPr wrap="none" rtlCol="0">
              <a:spAutoFit/>
            </a:bodyPr>
            <a:lstStyle/>
            <a:p>
              <a:pPr algn="ctr"/>
              <a:r>
                <a:rPr lang="en-US" sz="1600" b="1" dirty="0">
                  <a:solidFill>
                    <a:schemeClr val="bg1"/>
                  </a:solidFill>
                </a:rPr>
                <a:t>6%</a:t>
              </a:r>
            </a:p>
          </p:txBody>
        </p:sp>
        <p:sp>
          <p:nvSpPr>
            <p:cNvPr id="58" name="TextBox 57">
              <a:extLst>
                <a:ext uri="{FF2B5EF4-FFF2-40B4-BE49-F238E27FC236}">
                  <a16:creationId xmlns:a16="http://schemas.microsoft.com/office/drawing/2014/main" id="{BC530648-6F28-D2C2-8903-624A11955888}"/>
                </a:ext>
              </a:extLst>
            </p:cNvPr>
            <p:cNvSpPr txBox="1"/>
            <p:nvPr/>
          </p:nvSpPr>
          <p:spPr>
            <a:xfrm>
              <a:off x="3301573" y="4421231"/>
              <a:ext cx="453971" cy="338554"/>
            </a:xfrm>
            <a:prstGeom prst="rect">
              <a:avLst/>
            </a:prstGeom>
            <a:noFill/>
          </p:spPr>
          <p:txBody>
            <a:bodyPr wrap="none" rtlCol="0">
              <a:spAutoFit/>
            </a:bodyPr>
            <a:lstStyle/>
            <a:p>
              <a:pPr algn="ctr"/>
              <a:r>
                <a:rPr lang="en-US" sz="1600" b="1" dirty="0">
                  <a:solidFill>
                    <a:schemeClr val="bg1"/>
                  </a:solidFill>
                </a:rPr>
                <a:t>5%</a:t>
              </a:r>
            </a:p>
          </p:txBody>
        </p:sp>
        <p:sp>
          <p:nvSpPr>
            <p:cNvPr id="59" name="TextBox 58">
              <a:extLst>
                <a:ext uri="{FF2B5EF4-FFF2-40B4-BE49-F238E27FC236}">
                  <a16:creationId xmlns:a16="http://schemas.microsoft.com/office/drawing/2014/main" id="{4CCB9CAE-6F8D-5D8D-2D34-2BA023225C31}"/>
                </a:ext>
              </a:extLst>
            </p:cNvPr>
            <p:cNvSpPr txBox="1"/>
            <p:nvPr/>
          </p:nvSpPr>
          <p:spPr>
            <a:xfrm>
              <a:off x="3987373" y="4427039"/>
              <a:ext cx="453971" cy="338554"/>
            </a:xfrm>
            <a:prstGeom prst="rect">
              <a:avLst/>
            </a:prstGeom>
            <a:noFill/>
          </p:spPr>
          <p:txBody>
            <a:bodyPr wrap="none" rtlCol="0">
              <a:spAutoFit/>
            </a:bodyPr>
            <a:lstStyle/>
            <a:p>
              <a:pPr algn="ctr"/>
              <a:r>
                <a:rPr lang="en-US" sz="1600" b="1" dirty="0">
                  <a:solidFill>
                    <a:schemeClr val="bg1"/>
                  </a:solidFill>
                </a:rPr>
                <a:t>4%</a:t>
              </a:r>
            </a:p>
          </p:txBody>
        </p:sp>
        <p:sp>
          <p:nvSpPr>
            <p:cNvPr id="60" name="TextBox 59">
              <a:extLst>
                <a:ext uri="{FF2B5EF4-FFF2-40B4-BE49-F238E27FC236}">
                  <a16:creationId xmlns:a16="http://schemas.microsoft.com/office/drawing/2014/main" id="{70BD3234-EA17-0DCD-7419-0E5E24D7AE57}"/>
                </a:ext>
              </a:extLst>
            </p:cNvPr>
            <p:cNvSpPr txBox="1"/>
            <p:nvPr/>
          </p:nvSpPr>
          <p:spPr>
            <a:xfrm>
              <a:off x="5388128" y="4417723"/>
              <a:ext cx="453971" cy="338554"/>
            </a:xfrm>
            <a:prstGeom prst="rect">
              <a:avLst/>
            </a:prstGeom>
            <a:noFill/>
          </p:spPr>
          <p:txBody>
            <a:bodyPr wrap="none" rtlCol="0">
              <a:spAutoFit/>
            </a:bodyPr>
            <a:lstStyle/>
            <a:p>
              <a:pPr algn="ctr"/>
              <a:r>
                <a:rPr lang="en-US" sz="1600" b="1" dirty="0">
                  <a:solidFill>
                    <a:schemeClr val="bg1"/>
                  </a:solidFill>
                </a:rPr>
                <a:t>3%</a:t>
              </a:r>
            </a:p>
          </p:txBody>
        </p:sp>
        <p:sp>
          <p:nvSpPr>
            <p:cNvPr id="61" name="TextBox 60">
              <a:extLst>
                <a:ext uri="{FF2B5EF4-FFF2-40B4-BE49-F238E27FC236}">
                  <a16:creationId xmlns:a16="http://schemas.microsoft.com/office/drawing/2014/main" id="{E075D8E8-3ADD-58D5-1C69-D1792A9A02F5}"/>
                </a:ext>
              </a:extLst>
            </p:cNvPr>
            <p:cNvSpPr txBox="1"/>
            <p:nvPr/>
          </p:nvSpPr>
          <p:spPr>
            <a:xfrm>
              <a:off x="4624760" y="4417723"/>
              <a:ext cx="453971" cy="338554"/>
            </a:xfrm>
            <a:prstGeom prst="rect">
              <a:avLst/>
            </a:prstGeom>
            <a:noFill/>
          </p:spPr>
          <p:txBody>
            <a:bodyPr wrap="none" rtlCol="0">
              <a:spAutoFit/>
            </a:bodyPr>
            <a:lstStyle/>
            <a:p>
              <a:pPr algn="ctr"/>
              <a:r>
                <a:rPr lang="en-US" sz="1600" b="1" dirty="0">
                  <a:solidFill>
                    <a:schemeClr val="bg1"/>
                  </a:solidFill>
                </a:rPr>
                <a:t>4%</a:t>
              </a:r>
            </a:p>
          </p:txBody>
        </p:sp>
        <p:sp>
          <p:nvSpPr>
            <p:cNvPr id="62" name="TextBox 61">
              <a:extLst>
                <a:ext uri="{FF2B5EF4-FFF2-40B4-BE49-F238E27FC236}">
                  <a16:creationId xmlns:a16="http://schemas.microsoft.com/office/drawing/2014/main" id="{B2A8554C-968A-9568-A702-C2E18F45F2E6}"/>
                </a:ext>
              </a:extLst>
            </p:cNvPr>
            <p:cNvSpPr txBox="1"/>
            <p:nvPr/>
          </p:nvSpPr>
          <p:spPr>
            <a:xfrm>
              <a:off x="4553902" y="5594854"/>
              <a:ext cx="369012" cy="261610"/>
            </a:xfrm>
            <a:prstGeom prst="rect">
              <a:avLst/>
            </a:prstGeom>
            <a:noFill/>
          </p:spPr>
          <p:txBody>
            <a:bodyPr wrap="none" rtlCol="0">
              <a:spAutoFit/>
            </a:bodyPr>
            <a:lstStyle/>
            <a:p>
              <a:pPr algn="ctr"/>
              <a:r>
                <a:rPr lang="en-US" sz="1100" b="1" dirty="0">
                  <a:solidFill>
                    <a:schemeClr val="bg1"/>
                  </a:solidFill>
                </a:rPr>
                <a:t>1%</a:t>
              </a:r>
            </a:p>
          </p:txBody>
        </p:sp>
        <p:sp>
          <p:nvSpPr>
            <p:cNvPr id="63" name="TextBox 62">
              <a:extLst>
                <a:ext uri="{FF2B5EF4-FFF2-40B4-BE49-F238E27FC236}">
                  <a16:creationId xmlns:a16="http://schemas.microsoft.com/office/drawing/2014/main" id="{842E4362-1325-A394-01DD-FA0CF3D6DE0B}"/>
                </a:ext>
              </a:extLst>
            </p:cNvPr>
            <p:cNvSpPr txBox="1"/>
            <p:nvPr/>
          </p:nvSpPr>
          <p:spPr>
            <a:xfrm>
              <a:off x="5369080" y="5594854"/>
              <a:ext cx="369012" cy="261610"/>
            </a:xfrm>
            <a:prstGeom prst="rect">
              <a:avLst/>
            </a:prstGeom>
            <a:noFill/>
          </p:spPr>
          <p:txBody>
            <a:bodyPr wrap="none" rtlCol="0">
              <a:spAutoFit/>
            </a:bodyPr>
            <a:lstStyle/>
            <a:p>
              <a:pPr algn="ctr"/>
              <a:r>
                <a:rPr lang="en-US" sz="1100" b="1" dirty="0">
                  <a:solidFill>
                    <a:schemeClr val="bg1"/>
                  </a:solidFill>
                </a:rPr>
                <a:t>1%</a:t>
              </a:r>
            </a:p>
          </p:txBody>
        </p:sp>
      </p:grpSp>
      <p:pic>
        <p:nvPicPr>
          <p:cNvPr id="64" name="Picture 63">
            <a:extLst>
              <a:ext uri="{FF2B5EF4-FFF2-40B4-BE49-F238E27FC236}">
                <a16:creationId xmlns:a16="http://schemas.microsoft.com/office/drawing/2014/main" id="{44503D1B-338E-A98B-B294-4EFA74E9FF81}"/>
              </a:ext>
            </a:extLst>
          </p:cNvPr>
          <p:cNvPicPr>
            <a:picLocks noChangeAspect="1"/>
          </p:cNvPicPr>
          <p:nvPr/>
        </p:nvPicPr>
        <p:blipFill>
          <a:blip r:embed="rId7">
            <a:clrChange>
              <a:clrFrom>
                <a:srgbClr val="F4F4F6"/>
              </a:clrFrom>
              <a:clrTo>
                <a:srgbClr val="F4F4F6">
                  <a:alpha val="0"/>
                </a:srgbClr>
              </a:clrTo>
            </a:clrChange>
          </a:blip>
          <a:stretch>
            <a:fillRect/>
          </a:stretch>
        </p:blipFill>
        <p:spPr>
          <a:xfrm>
            <a:off x="6088760" y="1498012"/>
            <a:ext cx="388620" cy="365760"/>
          </a:xfrm>
          <a:prstGeom prst="rect">
            <a:avLst/>
          </a:prstGeom>
        </p:spPr>
      </p:pic>
    </p:spTree>
    <p:extLst>
      <p:ext uri="{BB962C8B-B14F-4D97-AF65-F5344CB8AC3E}">
        <p14:creationId xmlns:p14="http://schemas.microsoft.com/office/powerpoint/2010/main" val="233438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5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We want to know all your great ideas!</a:t>
            </a:r>
            <a:endParaRPr lang="en-US" sz="3500"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3</a:t>
            </a:fld>
            <a:endParaRPr lang="en-US"/>
          </a:p>
        </p:txBody>
      </p:sp>
      <p:sp>
        <p:nvSpPr>
          <p:cNvPr id="8" name="Content Placeholder 13">
            <a:extLst>
              <a:ext uri="{FF2B5EF4-FFF2-40B4-BE49-F238E27FC236}">
                <a16:creationId xmlns:a16="http://schemas.microsoft.com/office/drawing/2014/main" id="{AA24428F-5C13-72DA-E925-5D97F991383E}"/>
              </a:ext>
            </a:extLst>
          </p:cNvPr>
          <p:cNvSpPr>
            <a:spLocks noGrp="1"/>
          </p:cNvSpPr>
          <p:nvPr>
            <p:ph idx="1"/>
          </p:nvPr>
        </p:nvSpPr>
        <p:spPr>
          <a:xfrm>
            <a:off x="838200" y="1553294"/>
            <a:ext cx="6354452" cy="4221488"/>
          </a:xfrm>
        </p:spPr>
        <p:txBody>
          <a:bodyPr anchor="ctr">
            <a:normAutofit fontScale="92500"/>
          </a:bodyPr>
          <a:lstStyle/>
          <a:p>
            <a:pPr marL="0" indent="0">
              <a:lnSpc>
                <a:spcPct val="150000"/>
              </a:lnSpc>
              <a:buNone/>
            </a:pPr>
            <a:r>
              <a:rPr lang="en-US" b="1" dirty="0"/>
              <a:t>Please write all your ideas, questions, suggestions during the presentation on the Post-It notes at your table.</a:t>
            </a:r>
          </a:p>
          <a:p>
            <a:pPr marL="0" indent="0">
              <a:lnSpc>
                <a:spcPct val="150000"/>
              </a:lnSpc>
              <a:buNone/>
            </a:pPr>
            <a:endParaRPr lang="en-US" b="1" dirty="0"/>
          </a:p>
          <a:p>
            <a:pPr marL="0" indent="0">
              <a:lnSpc>
                <a:spcPct val="150000"/>
              </a:lnSpc>
              <a:buNone/>
            </a:pPr>
            <a:r>
              <a:rPr lang="en-US" b="1" dirty="0"/>
              <a:t>This will allow us to make sure we can consolidate inputs across groups and get to the exercise part of tonight as quickly as possible!</a:t>
            </a:r>
          </a:p>
        </p:txBody>
      </p:sp>
      <p:pic>
        <p:nvPicPr>
          <p:cNvPr id="1028" name="Picture 4" descr="Post It Notes Images - ClipArt Best">
            <a:extLst>
              <a:ext uri="{FF2B5EF4-FFF2-40B4-BE49-F238E27FC236}">
                <a16:creationId xmlns:a16="http://schemas.microsoft.com/office/drawing/2014/main" id="{71B77754-43B5-C30D-FAF0-2A09409D7E0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1332" y="1553294"/>
            <a:ext cx="3622468" cy="42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4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98DAAD3-7BC9-5D66-C02B-80607239FA20}"/>
              </a:ext>
            </a:extLst>
          </p:cNvPr>
          <p:cNvGraphicFramePr>
            <a:graphicFrameLocks/>
          </p:cNvGraphicFramePr>
          <p:nvPr>
            <p:extLst>
              <p:ext uri="{D42A27DB-BD31-4B8C-83A1-F6EECF244321}">
                <p14:modId xmlns:p14="http://schemas.microsoft.com/office/powerpoint/2010/main" val="1264515106"/>
              </p:ext>
            </p:extLst>
          </p:nvPr>
        </p:nvGraphicFramePr>
        <p:xfrm>
          <a:off x="4946014" y="1031968"/>
          <a:ext cx="6490166" cy="50545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pPr marL="0" indent="0" algn="l">
              <a:buNone/>
            </a:pPr>
            <a:r>
              <a:rPr lang="en-US" b="1" dirty="0"/>
              <a:t>Why are we here today?</a:t>
            </a:r>
          </a:p>
        </p:txBody>
      </p:sp>
      <p:sp>
        <p:nvSpPr>
          <p:cNvPr id="7" name="Content Placeholder 6">
            <a:extLst>
              <a:ext uri="{FF2B5EF4-FFF2-40B4-BE49-F238E27FC236}">
                <a16:creationId xmlns:a16="http://schemas.microsoft.com/office/drawing/2014/main" id="{F1D4BBC0-4DB8-4DB3-DBE7-9B327F4968AC}"/>
              </a:ext>
            </a:extLst>
          </p:cNvPr>
          <p:cNvSpPr>
            <a:spLocks noGrp="1"/>
          </p:cNvSpPr>
          <p:nvPr>
            <p:ph idx="1"/>
          </p:nvPr>
        </p:nvSpPr>
        <p:spPr>
          <a:xfrm>
            <a:off x="838200" y="1867027"/>
            <a:ext cx="4798910" cy="3959005"/>
          </a:xfrm>
        </p:spPr>
        <p:txBody>
          <a:bodyPr>
            <a:normAutofit/>
          </a:bodyPr>
          <a:lstStyle/>
          <a:p>
            <a:pPr marL="400050" indent="0">
              <a:spcBef>
                <a:spcPts val="3600"/>
              </a:spcBef>
              <a:buNone/>
            </a:pPr>
            <a:r>
              <a:rPr lang="en-US" sz="2000" b="1" dirty="0"/>
              <a:t>1% cap on property tax growth</a:t>
            </a:r>
          </a:p>
          <a:p>
            <a:pPr marL="400050" indent="0">
              <a:spcBef>
                <a:spcPts val="3600"/>
              </a:spcBef>
              <a:buNone/>
            </a:pPr>
            <a:r>
              <a:rPr lang="en-US" sz="2000" b="1" dirty="0"/>
              <a:t>High inflation</a:t>
            </a:r>
          </a:p>
          <a:p>
            <a:pPr marL="400050" indent="0">
              <a:spcBef>
                <a:spcPts val="3600"/>
              </a:spcBef>
              <a:buNone/>
            </a:pPr>
            <a:r>
              <a:rPr lang="en-US" sz="2000" b="1" dirty="0"/>
              <a:t>Flat growth of other revenues</a:t>
            </a:r>
          </a:p>
          <a:p>
            <a:pPr marL="400050" indent="0">
              <a:spcBef>
                <a:spcPts val="3600"/>
              </a:spcBef>
              <a:buNone/>
            </a:pPr>
            <a:r>
              <a:rPr lang="en-US" sz="2000" b="1" dirty="0"/>
              <a:t>Unfunded State and Federal mandates*</a:t>
            </a:r>
          </a:p>
          <a:p>
            <a:pPr marL="400050" indent="0">
              <a:spcBef>
                <a:spcPts val="3600"/>
              </a:spcBef>
              <a:buNone/>
            </a:pPr>
            <a:r>
              <a:rPr lang="en-US" sz="2000" b="1" dirty="0"/>
              <a:t>Other factors</a:t>
            </a:r>
            <a:br>
              <a:rPr lang="en-US" sz="2000" b="1" dirty="0"/>
            </a:br>
            <a:r>
              <a:rPr lang="en-US" sz="1300" b="1" dirty="0"/>
              <a:t>(for ex. public safety insurance raise)</a:t>
            </a:r>
            <a:endParaRPr lang="en-US" sz="1300" dirty="0"/>
          </a:p>
          <a:p>
            <a:pPr marL="0" indent="0">
              <a:spcBef>
                <a:spcPts val="3600"/>
              </a:spcBef>
              <a:buNone/>
            </a:pPr>
            <a:endParaRPr lang="en-US" sz="2000" dirty="0"/>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4</a:t>
            </a:fld>
            <a:endParaRPr lang="en-US"/>
          </a:p>
        </p:txBody>
      </p:sp>
      <p:sp>
        <p:nvSpPr>
          <p:cNvPr id="24" name="Freeform: Shape 23">
            <a:extLst>
              <a:ext uri="{FF2B5EF4-FFF2-40B4-BE49-F238E27FC236}">
                <a16:creationId xmlns:a16="http://schemas.microsoft.com/office/drawing/2014/main" id="{232EF73F-5BA9-07BC-788F-B151221D0EC6}"/>
              </a:ext>
            </a:extLst>
          </p:cNvPr>
          <p:cNvSpPr/>
          <p:nvPr/>
        </p:nvSpPr>
        <p:spPr>
          <a:xfrm>
            <a:off x="7353300" y="2266769"/>
            <a:ext cx="3630928" cy="1739173"/>
          </a:xfrm>
          <a:custGeom>
            <a:avLst/>
            <a:gdLst>
              <a:gd name="connsiteX0" fmla="*/ 0 w 4457700"/>
              <a:gd name="connsiteY0" fmla="*/ 0 h 1581150"/>
              <a:gd name="connsiteX1" fmla="*/ 723900 w 4457700"/>
              <a:gd name="connsiteY1" fmla="*/ 19050 h 1581150"/>
              <a:gd name="connsiteX2" fmla="*/ 1428750 w 4457700"/>
              <a:gd name="connsiteY2" fmla="*/ 114300 h 1581150"/>
              <a:gd name="connsiteX3" fmla="*/ 1962150 w 4457700"/>
              <a:gd name="connsiteY3" fmla="*/ 247650 h 1581150"/>
              <a:gd name="connsiteX4" fmla="*/ 2619375 w 4457700"/>
              <a:gd name="connsiteY4" fmla="*/ 447675 h 1581150"/>
              <a:gd name="connsiteX5" fmla="*/ 3409950 w 4457700"/>
              <a:gd name="connsiteY5" fmla="*/ 781050 h 1581150"/>
              <a:gd name="connsiteX6" fmla="*/ 4095750 w 4457700"/>
              <a:gd name="connsiteY6" fmla="*/ 1228725 h 1581150"/>
              <a:gd name="connsiteX7" fmla="*/ 4457700 w 4457700"/>
              <a:gd name="connsiteY7" fmla="*/ 158115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0" h="1581150">
                <a:moveTo>
                  <a:pt x="0" y="0"/>
                </a:moveTo>
                <a:cubicBezTo>
                  <a:pt x="242887" y="0"/>
                  <a:pt x="485775" y="0"/>
                  <a:pt x="723900" y="19050"/>
                </a:cubicBezTo>
                <a:cubicBezTo>
                  <a:pt x="962025" y="38100"/>
                  <a:pt x="1222375" y="76200"/>
                  <a:pt x="1428750" y="114300"/>
                </a:cubicBezTo>
                <a:cubicBezTo>
                  <a:pt x="1635125" y="152400"/>
                  <a:pt x="1763713" y="192088"/>
                  <a:pt x="1962150" y="247650"/>
                </a:cubicBezTo>
                <a:cubicBezTo>
                  <a:pt x="2160588" y="303213"/>
                  <a:pt x="2378075" y="358775"/>
                  <a:pt x="2619375" y="447675"/>
                </a:cubicBezTo>
                <a:cubicBezTo>
                  <a:pt x="2860675" y="536575"/>
                  <a:pt x="3163888" y="650875"/>
                  <a:pt x="3409950" y="781050"/>
                </a:cubicBezTo>
                <a:cubicBezTo>
                  <a:pt x="3656013" y="911225"/>
                  <a:pt x="3921125" y="1095375"/>
                  <a:pt x="4095750" y="1228725"/>
                </a:cubicBezTo>
                <a:cubicBezTo>
                  <a:pt x="4270375" y="1362075"/>
                  <a:pt x="4364037" y="1471612"/>
                  <a:pt x="4457700" y="1581150"/>
                </a:cubicBezTo>
              </a:path>
            </a:pathLst>
          </a:custGeom>
          <a:noFill/>
          <a:ln w="127000">
            <a:gradFill flip="none" rotWithShape="1">
              <a:gsLst>
                <a:gs pos="70000">
                  <a:srgbClr val="4F81BC">
                    <a:lumMod val="98000"/>
                  </a:srgbClr>
                </a:gs>
                <a:gs pos="0">
                  <a:schemeClr val="bg1"/>
                </a:gs>
              </a:gsLst>
              <a:lin ang="2700000" scaled="1"/>
              <a:tileRect/>
            </a:gra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1A28490-B34A-904C-F01C-63AB02FDDA02}"/>
              </a:ext>
            </a:extLst>
          </p:cNvPr>
          <p:cNvSpPr txBox="1"/>
          <p:nvPr/>
        </p:nvSpPr>
        <p:spPr>
          <a:xfrm>
            <a:off x="6008659" y="1538459"/>
            <a:ext cx="1285929" cy="338554"/>
          </a:xfrm>
          <a:prstGeom prst="rect">
            <a:avLst/>
          </a:prstGeom>
          <a:solidFill>
            <a:srgbClr val="FFFFFF">
              <a:alpha val="80000"/>
            </a:srgbClr>
          </a:solidFill>
        </p:spPr>
        <p:txBody>
          <a:bodyPr wrap="none" rtlCol="0">
            <a:spAutoFit/>
          </a:bodyPr>
          <a:lstStyle/>
          <a:p>
            <a:r>
              <a:rPr lang="en-US" sz="1600" b="1" dirty="0">
                <a:solidFill>
                  <a:srgbClr val="FFC000"/>
                </a:solidFill>
              </a:rPr>
              <a:t>We are here</a:t>
            </a:r>
          </a:p>
        </p:txBody>
      </p:sp>
      <p:sp>
        <p:nvSpPr>
          <p:cNvPr id="26" name="Isosceles Triangle 25">
            <a:extLst>
              <a:ext uri="{FF2B5EF4-FFF2-40B4-BE49-F238E27FC236}">
                <a16:creationId xmlns:a16="http://schemas.microsoft.com/office/drawing/2014/main" id="{6489DE4B-DC76-4215-C007-502E69798B12}"/>
              </a:ext>
            </a:extLst>
          </p:cNvPr>
          <p:cNvSpPr/>
          <p:nvPr/>
        </p:nvSpPr>
        <p:spPr>
          <a:xfrm rot="10800000">
            <a:off x="6560184" y="1905588"/>
            <a:ext cx="182880" cy="18288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44CC4386-4B91-8FA3-175B-6AD1336648C1}"/>
              </a:ext>
            </a:extLst>
          </p:cNvPr>
          <p:cNvSpPr txBox="1">
            <a:spLocks/>
          </p:cNvSpPr>
          <p:nvPr/>
        </p:nvSpPr>
        <p:spPr>
          <a:xfrm>
            <a:off x="920580" y="2886254"/>
            <a:ext cx="1206839" cy="527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pic>
        <p:nvPicPr>
          <p:cNvPr id="29" name="Picture 28">
            <a:extLst>
              <a:ext uri="{FF2B5EF4-FFF2-40B4-BE49-F238E27FC236}">
                <a16:creationId xmlns:a16="http://schemas.microsoft.com/office/drawing/2014/main" id="{CC77ADA5-FD60-0625-B2A3-1363E19A82EB}"/>
              </a:ext>
            </a:extLst>
          </p:cNvPr>
          <p:cNvPicPr>
            <a:picLocks noChangeAspect="1"/>
          </p:cNvPicPr>
          <p:nvPr/>
        </p:nvPicPr>
        <p:blipFill rotWithShape="1">
          <a:blip r:embed="rId3">
            <a:clrChange>
              <a:clrFrom>
                <a:srgbClr val="F4F4F6"/>
              </a:clrFrom>
              <a:clrTo>
                <a:srgbClr val="F4F4F6">
                  <a:alpha val="0"/>
                </a:srgbClr>
              </a:clrTo>
            </a:clrChange>
          </a:blip>
          <a:srcRect l="7433" t="6044" r="6757" b="3297"/>
          <a:stretch/>
        </p:blipFill>
        <p:spPr>
          <a:xfrm>
            <a:off x="710169" y="1809570"/>
            <a:ext cx="351906" cy="457200"/>
          </a:xfrm>
          <a:prstGeom prst="rect">
            <a:avLst/>
          </a:prstGeom>
        </p:spPr>
      </p:pic>
      <p:pic>
        <p:nvPicPr>
          <p:cNvPr id="31" name="Picture 30">
            <a:extLst>
              <a:ext uri="{FF2B5EF4-FFF2-40B4-BE49-F238E27FC236}">
                <a16:creationId xmlns:a16="http://schemas.microsoft.com/office/drawing/2014/main" id="{56D7DA25-6B1D-50DB-5DFE-D037610F304B}"/>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678430" y="2540008"/>
            <a:ext cx="415383" cy="457200"/>
          </a:xfrm>
          <a:prstGeom prst="rect">
            <a:avLst/>
          </a:prstGeom>
        </p:spPr>
      </p:pic>
      <p:pic>
        <p:nvPicPr>
          <p:cNvPr id="33" name="Picture 32">
            <a:extLst>
              <a:ext uri="{FF2B5EF4-FFF2-40B4-BE49-F238E27FC236}">
                <a16:creationId xmlns:a16="http://schemas.microsoft.com/office/drawing/2014/main" id="{D420E1A1-1241-A3F9-69B5-E668C7F63488}"/>
              </a:ext>
            </a:extLst>
          </p:cNvPr>
          <p:cNvPicPr>
            <a:picLocks noChangeAspect="1"/>
          </p:cNvPicPr>
          <p:nvPr/>
        </p:nvPicPr>
        <p:blipFill rotWithShape="1">
          <a:blip r:embed="rId5">
            <a:clrChange>
              <a:clrFrom>
                <a:srgbClr val="F4F4F6"/>
              </a:clrFrom>
              <a:clrTo>
                <a:srgbClr val="F4F4F6">
                  <a:alpha val="0"/>
                </a:srgbClr>
              </a:clrTo>
            </a:clrChange>
          </a:blip>
          <a:srcRect l="5714" t="9477" r="5714" b="6862"/>
          <a:stretch/>
        </p:blipFill>
        <p:spPr>
          <a:xfrm>
            <a:off x="664666" y="3257961"/>
            <a:ext cx="442913" cy="457200"/>
          </a:xfrm>
          <a:prstGeom prst="rect">
            <a:avLst/>
          </a:prstGeom>
        </p:spPr>
      </p:pic>
      <p:sp>
        <p:nvSpPr>
          <p:cNvPr id="35" name="Arrow: Right 34">
            <a:extLst>
              <a:ext uri="{FF2B5EF4-FFF2-40B4-BE49-F238E27FC236}">
                <a16:creationId xmlns:a16="http://schemas.microsoft.com/office/drawing/2014/main" id="{4EED8F73-BA7C-B986-622D-30A7546C957B}"/>
              </a:ext>
            </a:extLst>
          </p:cNvPr>
          <p:cNvSpPr/>
          <p:nvPr/>
        </p:nvSpPr>
        <p:spPr>
          <a:xfrm>
            <a:off x="4878174" y="3067050"/>
            <a:ext cx="274320" cy="457200"/>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99581AF3-5019-1788-B7F9-A1CA399361B5}"/>
              </a:ext>
            </a:extLst>
          </p:cNvPr>
          <p:cNvPicPr>
            <a:picLocks noChangeAspect="1"/>
          </p:cNvPicPr>
          <p:nvPr/>
        </p:nvPicPr>
        <p:blipFill>
          <a:blip r:embed="rId6">
            <a:clrChange>
              <a:clrFrom>
                <a:srgbClr val="F4F4F6"/>
              </a:clrFrom>
              <a:clrTo>
                <a:srgbClr val="F4F4F6">
                  <a:alpha val="0"/>
                </a:srgbClr>
              </a:clrTo>
            </a:clrChange>
          </a:blip>
          <a:stretch>
            <a:fillRect/>
          </a:stretch>
        </p:blipFill>
        <p:spPr>
          <a:xfrm>
            <a:off x="654967" y="4138089"/>
            <a:ext cx="462308" cy="457200"/>
          </a:xfrm>
          <a:prstGeom prst="rect">
            <a:avLst/>
          </a:prstGeom>
        </p:spPr>
      </p:pic>
      <p:pic>
        <p:nvPicPr>
          <p:cNvPr id="41" name="Picture 40">
            <a:extLst>
              <a:ext uri="{FF2B5EF4-FFF2-40B4-BE49-F238E27FC236}">
                <a16:creationId xmlns:a16="http://schemas.microsoft.com/office/drawing/2014/main" id="{FCAB4A3F-0C1D-8781-A00A-1F82108D758C}"/>
              </a:ext>
            </a:extLst>
          </p:cNvPr>
          <p:cNvPicPr>
            <a:picLocks noChangeAspect="1"/>
          </p:cNvPicPr>
          <p:nvPr/>
        </p:nvPicPr>
        <p:blipFill>
          <a:blip r:embed="rId7">
            <a:clrChange>
              <a:clrFrom>
                <a:srgbClr val="F4F4F6"/>
              </a:clrFrom>
              <a:clrTo>
                <a:srgbClr val="F4F4F6">
                  <a:alpha val="0"/>
                </a:srgbClr>
              </a:clrTo>
            </a:clrChange>
          </a:blip>
          <a:stretch>
            <a:fillRect/>
          </a:stretch>
        </p:blipFill>
        <p:spPr>
          <a:xfrm>
            <a:off x="592721" y="5012584"/>
            <a:ext cx="586800" cy="457200"/>
          </a:xfrm>
          <a:prstGeom prst="rect">
            <a:avLst/>
          </a:prstGeom>
        </p:spPr>
      </p:pic>
      <p:sp>
        <p:nvSpPr>
          <p:cNvPr id="3" name="TextBox 2">
            <a:extLst>
              <a:ext uri="{FF2B5EF4-FFF2-40B4-BE49-F238E27FC236}">
                <a16:creationId xmlns:a16="http://schemas.microsoft.com/office/drawing/2014/main" id="{6F199091-7993-650B-1AF9-9885344CF20C}"/>
              </a:ext>
            </a:extLst>
          </p:cNvPr>
          <p:cNvSpPr txBox="1"/>
          <p:nvPr/>
        </p:nvSpPr>
        <p:spPr>
          <a:xfrm>
            <a:off x="592721" y="6269714"/>
            <a:ext cx="9230412" cy="246221"/>
          </a:xfrm>
          <a:prstGeom prst="rect">
            <a:avLst/>
          </a:prstGeom>
          <a:noFill/>
        </p:spPr>
        <p:txBody>
          <a:bodyPr wrap="none" rtlCol="0">
            <a:spAutoFit/>
          </a:bodyPr>
          <a:lstStyle/>
          <a:p>
            <a:r>
              <a:rPr lang="en-US" sz="1000" i="1"/>
              <a:t>* For example, </a:t>
            </a:r>
            <a:r>
              <a:rPr lang="en-US" sz="1000" i="1">
                <a:highlight>
                  <a:srgbClr val="FFFFFF"/>
                </a:highlight>
              </a:rPr>
              <a:t>C</a:t>
            </a:r>
            <a:r>
              <a:rPr lang="en-US" sz="1000" b="0" i="1" u="none" strike="noStrike">
                <a:effectLst/>
                <a:highlight>
                  <a:srgbClr val="FFFFFF"/>
                </a:highlight>
              </a:rPr>
              <a:t>omprehensive Plan updates are required every 10 years or public records requests where the City cannot recover the full costs of processing by law</a:t>
            </a:r>
            <a:endParaRPr lang="en-US" sz="1000" i="1" dirty="0"/>
          </a:p>
        </p:txBody>
      </p:sp>
    </p:spTree>
    <p:extLst>
      <p:ext uri="{BB962C8B-B14F-4D97-AF65-F5344CB8AC3E}">
        <p14:creationId xmlns:p14="http://schemas.microsoft.com/office/powerpoint/2010/main" val="303892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dirty="0"/>
              <a:t>What is the FSP task force?</a:t>
            </a:r>
            <a:endParaRPr lang="en-US" b="1" dirty="0"/>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5</a:t>
            </a:fld>
            <a:endParaRPr lang="en-US"/>
          </a:p>
        </p:txBody>
      </p:sp>
      <p:sp>
        <p:nvSpPr>
          <p:cNvPr id="14" name="Content Placeholder 13">
            <a:extLst>
              <a:ext uri="{FF2B5EF4-FFF2-40B4-BE49-F238E27FC236}">
                <a16:creationId xmlns:a16="http://schemas.microsoft.com/office/drawing/2014/main" id="{3587FD24-14EA-FC28-324D-D39EFF34EDBD}"/>
              </a:ext>
            </a:extLst>
          </p:cNvPr>
          <p:cNvSpPr>
            <a:spLocks noGrp="1"/>
          </p:cNvSpPr>
          <p:nvPr>
            <p:ph idx="1"/>
          </p:nvPr>
        </p:nvSpPr>
        <p:spPr>
          <a:xfrm>
            <a:off x="838201" y="1603890"/>
            <a:ext cx="1179136" cy="629729"/>
          </a:xfrm>
        </p:spPr>
        <p:txBody>
          <a:bodyPr anchor="t">
            <a:normAutofit lnSpcReduction="10000"/>
          </a:bodyPr>
          <a:lstStyle/>
          <a:p>
            <a:pPr marL="0" indent="0">
              <a:lnSpc>
                <a:spcPct val="150000"/>
              </a:lnSpc>
              <a:buNone/>
            </a:pPr>
            <a:r>
              <a:rPr lang="en-US" sz="2800" b="1" dirty="0"/>
              <a:t>Who</a:t>
            </a:r>
          </a:p>
        </p:txBody>
      </p:sp>
      <p:pic>
        <p:nvPicPr>
          <p:cNvPr id="7" name="Picture 6">
            <a:extLst>
              <a:ext uri="{FF2B5EF4-FFF2-40B4-BE49-F238E27FC236}">
                <a16:creationId xmlns:a16="http://schemas.microsoft.com/office/drawing/2014/main" id="{FC30C734-B7AB-BCA9-E758-CB2701B362D6}"/>
              </a:ext>
            </a:extLst>
          </p:cNvPr>
          <p:cNvPicPr>
            <a:picLocks noChangeAspect="1"/>
          </p:cNvPicPr>
          <p:nvPr/>
        </p:nvPicPr>
        <p:blipFill>
          <a:blip r:embed="rId2"/>
          <a:stretch>
            <a:fillRect/>
          </a:stretch>
        </p:blipFill>
        <p:spPr>
          <a:xfrm>
            <a:off x="6701189" y="1603890"/>
            <a:ext cx="4204936" cy="4119987"/>
          </a:xfrm>
          <a:prstGeom prst="rect">
            <a:avLst/>
          </a:prstGeom>
        </p:spPr>
      </p:pic>
      <p:sp>
        <p:nvSpPr>
          <p:cNvPr id="8" name="Content Placeholder 13">
            <a:extLst>
              <a:ext uri="{FF2B5EF4-FFF2-40B4-BE49-F238E27FC236}">
                <a16:creationId xmlns:a16="http://schemas.microsoft.com/office/drawing/2014/main" id="{257B3D98-23F9-EB62-B4C6-47EBFC216C2D}"/>
              </a:ext>
            </a:extLst>
          </p:cNvPr>
          <p:cNvSpPr txBox="1">
            <a:spLocks/>
          </p:cNvSpPr>
          <p:nvPr/>
        </p:nvSpPr>
        <p:spPr>
          <a:xfrm>
            <a:off x="838201" y="3032150"/>
            <a:ext cx="1179136" cy="62972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800" b="1" dirty="0"/>
              <a:t>What</a:t>
            </a:r>
          </a:p>
        </p:txBody>
      </p:sp>
      <p:sp>
        <p:nvSpPr>
          <p:cNvPr id="9" name="Content Placeholder 13">
            <a:extLst>
              <a:ext uri="{FF2B5EF4-FFF2-40B4-BE49-F238E27FC236}">
                <a16:creationId xmlns:a16="http://schemas.microsoft.com/office/drawing/2014/main" id="{9069922E-D2FA-DF07-E1F5-B5C40B17491B}"/>
              </a:ext>
            </a:extLst>
          </p:cNvPr>
          <p:cNvSpPr txBox="1">
            <a:spLocks/>
          </p:cNvSpPr>
          <p:nvPr/>
        </p:nvSpPr>
        <p:spPr>
          <a:xfrm>
            <a:off x="838200" y="4460411"/>
            <a:ext cx="1179136" cy="62972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800" b="1" dirty="0"/>
              <a:t>How</a:t>
            </a:r>
          </a:p>
        </p:txBody>
      </p:sp>
      <p:sp>
        <p:nvSpPr>
          <p:cNvPr id="12" name="Content Placeholder 13">
            <a:extLst>
              <a:ext uri="{FF2B5EF4-FFF2-40B4-BE49-F238E27FC236}">
                <a16:creationId xmlns:a16="http://schemas.microsoft.com/office/drawing/2014/main" id="{A952B3B0-8188-3DEB-8B87-7F808F32A40C}"/>
              </a:ext>
            </a:extLst>
          </p:cNvPr>
          <p:cNvSpPr txBox="1">
            <a:spLocks/>
          </p:cNvSpPr>
          <p:nvPr/>
        </p:nvSpPr>
        <p:spPr>
          <a:xfrm>
            <a:off x="2256795" y="1603890"/>
            <a:ext cx="4204936" cy="142826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dirty="0"/>
              <a:t>9 Kenmore residents </a:t>
            </a:r>
            <a:r>
              <a:rPr lang="en-US" sz="1600" dirty="0"/>
              <a:t>who applied to be part of the task force and were interviewed by City Staff leadership to assess skillsets and personal motivation</a:t>
            </a:r>
          </a:p>
        </p:txBody>
      </p:sp>
      <p:sp>
        <p:nvSpPr>
          <p:cNvPr id="13" name="Content Placeholder 13">
            <a:extLst>
              <a:ext uri="{FF2B5EF4-FFF2-40B4-BE49-F238E27FC236}">
                <a16:creationId xmlns:a16="http://schemas.microsoft.com/office/drawing/2014/main" id="{8B831FE4-3652-EF35-FADB-2D81340E3846}"/>
              </a:ext>
            </a:extLst>
          </p:cNvPr>
          <p:cNvSpPr txBox="1">
            <a:spLocks/>
          </p:cNvSpPr>
          <p:nvPr/>
        </p:nvSpPr>
        <p:spPr>
          <a:xfrm>
            <a:off x="2256795" y="3032150"/>
            <a:ext cx="4204936" cy="142826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b="1" dirty="0"/>
              <a:t>Provide recommendations to the city manager &amp; finance director </a:t>
            </a:r>
            <a:r>
              <a:rPr lang="en-US" sz="1600" dirty="0"/>
              <a:t>on how to </a:t>
            </a:r>
            <a:r>
              <a:rPr lang="en-US" sz="1600" b="1" dirty="0"/>
              <a:t>improve city finances by $2.6M</a:t>
            </a:r>
            <a:r>
              <a:rPr lang="en-US" sz="1600" b="1" dirty="0">
                <a:solidFill>
                  <a:srgbClr val="FF0000"/>
                </a:solidFill>
              </a:rPr>
              <a:t> </a:t>
            </a:r>
            <a:r>
              <a:rPr lang="en-US" sz="1600" b="1" dirty="0"/>
              <a:t>per year</a:t>
            </a:r>
            <a:r>
              <a:rPr lang="en-US" sz="1600" dirty="0"/>
              <a:t>, through either expenditure reductions, revenue opportunities or both</a:t>
            </a:r>
          </a:p>
        </p:txBody>
      </p:sp>
      <p:sp>
        <p:nvSpPr>
          <p:cNvPr id="15" name="Content Placeholder 13">
            <a:extLst>
              <a:ext uri="{FF2B5EF4-FFF2-40B4-BE49-F238E27FC236}">
                <a16:creationId xmlns:a16="http://schemas.microsoft.com/office/drawing/2014/main" id="{1A3FC154-78A6-250F-E392-CB092D0814E8}"/>
              </a:ext>
            </a:extLst>
          </p:cNvPr>
          <p:cNvSpPr txBox="1">
            <a:spLocks/>
          </p:cNvSpPr>
          <p:nvPr/>
        </p:nvSpPr>
        <p:spPr>
          <a:xfrm>
            <a:off x="2256795" y="4460411"/>
            <a:ext cx="4204936" cy="1428260"/>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600" b="1" dirty="0"/>
              <a:t>Synthesis</a:t>
            </a:r>
            <a:r>
              <a:rPr lang="en-US" sz="1600" dirty="0"/>
              <a:t> of:</a:t>
            </a:r>
          </a:p>
          <a:p>
            <a:pPr>
              <a:lnSpc>
                <a:spcPct val="100000"/>
              </a:lnSpc>
              <a:spcBef>
                <a:spcPts val="600"/>
              </a:spcBef>
            </a:pPr>
            <a:r>
              <a:rPr lang="en-US" sz="1600" b="1" dirty="0"/>
              <a:t>10 in person meetings </a:t>
            </a:r>
            <a:r>
              <a:rPr lang="en-US" sz="1600" dirty="0"/>
              <a:t>with City Staff</a:t>
            </a:r>
          </a:p>
          <a:p>
            <a:pPr>
              <a:lnSpc>
                <a:spcPct val="100000"/>
              </a:lnSpc>
              <a:spcBef>
                <a:spcPts val="600"/>
              </a:spcBef>
            </a:pPr>
            <a:r>
              <a:rPr lang="en-US" sz="1600" b="1" dirty="0"/>
              <a:t>Town Hall </a:t>
            </a:r>
            <a:r>
              <a:rPr lang="en-US" sz="1600" dirty="0"/>
              <a:t>recommendations</a:t>
            </a:r>
          </a:p>
          <a:p>
            <a:pPr>
              <a:lnSpc>
                <a:spcPct val="100000"/>
              </a:lnSpc>
              <a:spcBef>
                <a:spcPts val="600"/>
              </a:spcBef>
            </a:pPr>
            <a:r>
              <a:rPr lang="en-US" sz="1600" dirty="0"/>
              <a:t>Outputs of </a:t>
            </a:r>
            <a:r>
              <a:rPr lang="en-US" sz="1600" b="1" dirty="0" err="1"/>
              <a:t>BalancingAct</a:t>
            </a:r>
            <a:r>
              <a:rPr lang="en-US" sz="1600" dirty="0"/>
              <a:t> tool</a:t>
            </a:r>
          </a:p>
        </p:txBody>
      </p:sp>
      <p:pic>
        <p:nvPicPr>
          <p:cNvPr id="4" name="Picture 3">
            <a:extLst>
              <a:ext uri="{FF2B5EF4-FFF2-40B4-BE49-F238E27FC236}">
                <a16:creationId xmlns:a16="http://schemas.microsoft.com/office/drawing/2014/main" id="{328A8C65-AEF2-A9EC-B198-07B132B25E11}"/>
              </a:ext>
            </a:extLst>
          </p:cNvPr>
          <p:cNvPicPr>
            <a:picLocks noChangeAspect="1"/>
          </p:cNvPicPr>
          <p:nvPr/>
        </p:nvPicPr>
        <p:blipFill rotWithShape="1">
          <a:blip r:embed="rId3">
            <a:clrChange>
              <a:clrFrom>
                <a:srgbClr val="CCCCCC"/>
              </a:clrFrom>
              <a:clrTo>
                <a:srgbClr val="CCCCCC">
                  <a:alpha val="0"/>
                </a:srgbClr>
              </a:clrTo>
            </a:clrChange>
          </a:blip>
          <a:srcRect l="8617" t="9573" r="9983" b="10015"/>
          <a:stretch/>
        </p:blipFill>
        <p:spPr>
          <a:xfrm>
            <a:off x="936694" y="2233618"/>
            <a:ext cx="698360" cy="457200"/>
          </a:xfrm>
          <a:prstGeom prst="rect">
            <a:avLst/>
          </a:prstGeom>
        </p:spPr>
      </p:pic>
      <p:pic>
        <p:nvPicPr>
          <p:cNvPr id="6" name="Picture 5">
            <a:extLst>
              <a:ext uri="{FF2B5EF4-FFF2-40B4-BE49-F238E27FC236}">
                <a16:creationId xmlns:a16="http://schemas.microsoft.com/office/drawing/2014/main" id="{84D08E36-39BA-DB7D-ED65-F7626CEBED24}"/>
              </a:ext>
            </a:extLst>
          </p:cNvPr>
          <p:cNvPicPr>
            <a:picLocks noChangeAspect="1"/>
          </p:cNvPicPr>
          <p:nvPr/>
        </p:nvPicPr>
        <p:blipFill>
          <a:blip r:embed="rId4">
            <a:clrChange>
              <a:clrFrom>
                <a:srgbClr val="CCCCCC"/>
              </a:clrFrom>
              <a:clrTo>
                <a:srgbClr val="CCCCCC">
                  <a:alpha val="0"/>
                </a:srgbClr>
              </a:clrTo>
            </a:clrChange>
          </a:blip>
          <a:stretch>
            <a:fillRect/>
          </a:stretch>
        </p:blipFill>
        <p:spPr>
          <a:xfrm>
            <a:off x="980342" y="3661879"/>
            <a:ext cx="611065" cy="457200"/>
          </a:xfrm>
          <a:prstGeom prst="rect">
            <a:avLst/>
          </a:prstGeom>
        </p:spPr>
      </p:pic>
      <p:pic>
        <p:nvPicPr>
          <p:cNvPr id="16" name="Picture 15">
            <a:extLst>
              <a:ext uri="{FF2B5EF4-FFF2-40B4-BE49-F238E27FC236}">
                <a16:creationId xmlns:a16="http://schemas.microsoft.com/office/drawing/2014/main" id="{988664B9-4D82-389F-C72A-5796503AD04B}"/>
              </a:ext>
            </a:extLst>
          </p:cNvPr>
          <p:cNvPicPr>
            <a:picLocks noChangeAspect="1"/>
          </p:cNvPicPr>
          <p:nvPr/>
        </p:nvPicPr>
        <p:blipFill rotWithShape="1">
          <a:blip r:embed="rId5">
            <a:clrChange>
              <a:clrFrom>
                <a:srgbClr val="F4F4F6"/>
              </a:clrFrom>
              <a:clrTo>
                <a:srgbClr val="F4F4F6">
                  <a:alpha val="0"/>
                </a:srgbClr>
              </a:clrTo>
            </a:clrChange>
          </a:blip>
          <a:srcRect l="6188" t="8334" r="7410" b="6767"/>
          <a:stretch/>
        </p:blipFill>
        <p:spPr>
          <a:xfrm>
            <a:off x="1049475" y="5090140"/>
            <a:ext cx="472797" cy="457200"/>
          </a:xfrm>
          <a:prstGeom prst="rect">
            <a:avLst/>
          </a:prstGeom>
        </p:spPr>
      </p:pic>
    </p:spTree>
    <p:extLst>
      <p:ext uri="{BB962C8B-B14F-4D97-AF65-F5344CB8AC3E}">
        <p14:creationId xmlns:p14="http://schemas.microsoft.com/office/powerpoint/2010/main" val="240051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343"/>
            <a:ext cx="10515600" cy="629729"/>
          </a:xfrm>
        </p:spPr>
        <p:txBody>
          <a:bodyPr>
            <a:noAutofit/>
          </a:bodyPr>
          <a:lstStyle/>
          <a:p>
            <a:pPr marL="0" indent="0" algn="l">
              <a:buNone/>
            </a:pPr>
            <a:r>
              <a:rPr lang="en-US" dirty="0"/>
              <a:t>How to know what is best for Kenmore?</a:t>
            </a:r>
            <a:endParaRPr lang="en-US" b="1" dirty="0"/>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6</a:t>
            </a:fld>
            <a:endParaRPr lang="en-US"/>
          </a:p>
        </p:txBody>
      </p:sp>
      <p:sp>
        <p:nvSpPr>
          <p:cNvPr id="5" name="TextBox 4">
            <a:extLst>
              <a:ext uri="{FF2B5EF4-FFF2-40B4-BE49-F238E27FC236}">
                <a16:creationId xmlns:a16="http://schemas.microsoft.com/office/drawing/2014/main" id="{D28C5894-5719-2D7D-77FF-306103F716B6}"/>
              </a:ext>
            </a:extLst>
          </p:cNvPr>
          <p:cNvSpPr txBox="1"/>
          <p:nvPr/>
        </p:nvSpPr>
        <p:spPr>
          <a:xfrm>
            <a:off x="1160607" y="2876914"/>
            <a:ext cx="1550425" cy="338554"/>
          </a:xfrm>
          <a:prstGeom prst="rect">
            <a:avLst/>
          </a:prstGeom>
          <a:noFill/>
        </p:spPr>
        <p:txBody>
          <a:bodyPr wrap="none" rtlCol="0">
            <a:spAutoFit/>
          </a:bodyPr>
          <a:lstStyle/>
          <a:p>
            <a:pPr algn="ctr"/>
            <a:r>
              <a:rPr lang="en-US" sz="1600" b="1" dirty="0"/>
              <a:t>City staff input</a:t>
            </a:r>
          </a:p>
        </p:txBody>
      </p:sp>
      <p:sp>
        <p:nvSpPr>
          <p:cNvPr id="6" name="TextBox 5">
            <a:extLst>
              <a:ext uri="{FF2B5EF4-FFF2-40B4-BE49-F238E27FC236}">
                <a16:creationId xmlns:a16="http://schemas.microsoft.com/office/drawing/2014/main" id="{8797CFAF-9F80-6035-4ABA-637A685BA2D7}"/>
              </a:ext>
            </a:extLst>
          </p:cNvPr>
          <p:cNvSpPr txBox="1"/>
          <p:nvPr/>
        </p:nvSpPr>
        <p:spPr>
          <a:xfrm>
            <a:off x="1176637" y="5550575"/>
            <a:ext cx="1518364" cy="338554"/>
          </a:xfrm>
          <a:prstGeom prst="rect">
            <a:avLst/>
          </a:prstGeom>
          <a:noFill/>
        </p:spPr>
        <p:txBody>
          <a:bodyPr wrap="none" rtlCol="0">
            <a:spAutoFit/>
          </a:bodyPr>
          <a:lstStyle/>
          <a:p>
            <a:pPr algn="ctr"/>
            <a:r>
              <a:rPr lang="en-US" sz="1600" b="1" dirty="0"/>
              <a:t>Resident input</a:t>
            </a:r>
          </a:p>
        </p:txBody>
      </p:sp>
      <p:pic>
        <p:nvPicPr>
          <p:cNvPr id="2050" name="Picture 2" descr="City Hall | City of Kenmore Washington">
            <a:extLst>
              <a:ext uri="{FF2B5EF4-FFF2-40B4-BE49-F238E27FC236}">
                <a16:creationId xmlns:a16="http://schemas.microsoft.com/office/drawing/2014/main" id="{322E05E4-7376-5906-7EC3-87C0895E3D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13874"/>
            <a:ext cx="2195238"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out Kenmore | City of Kenmore Washington">
            <a:extLst>
              <a:ext uri="{FF2B5EF4-FFF2-40B4-BE49-F238E27FC236}">
                <a16:creationId xmlns:a16="http://schemas.microsoft.com/office/drawing/2014/main" id="{0ADFB0D5-5FBE-A83E-78C0-38FAFE600E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981825"/>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ity of Kenmore Financial Sustainability Plan - Hank Heron working on accounting.">
            <a:extLst>
              <a:ext uri="{FF2B5EF4-FFF2-40B4-BE49-F238E27FC236}">
                <a16:creationId xmlns:a16="http://schemas.microsoft.com/office/drawing/2014/main" id="{4D3E3347-1356-DE48-32E0-0397730211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071" b="1759"/>
          <a:stretch/>
        </p:blipFill>
        <p:spPr bwMode="auto">
          <a:xfrm>
            <a:off x="4900869" y="2557985"/>
            <a:ext cx="2472962" cy="17420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E199CFD-FC32-648D-9CAF-51F155641A91}"/>
              </a:ext>
            </a:extLst>
          </p:cNvPr>
          <p:cNvPicPr>
            <a:picLocks noChangeAspect="1"/>
          </p:cNvPicPr>
          <p:nvPr/>
        </p:nvPicPr>
        <p:blipFill>
          <a:blip r:embed="rId5"/>
          <a:stretch>
            <a:fillRect/>
          </a:stretch>
        </p:blipFill>
        <p:spPr>
          <a:xfrm>
            <a:off x="9241261" y="2057399"/>
            <a:ext cx="2112539" cy="2743200"/>
          </a:xfrm>
          <a:prstGeom prst="rect">
            <a:avLst/>
          </a:prstGeom>
          <a:ln w="3175">
            <a:solidFill>
              <a:schemeClr val="bg1">
                <a:lumMod val="50000"/>
              </a:schemeClr>
            </a:solidFill>
          </a:ln>
        </p:spPr>
      </p:pic>
      <p:pic>
        <p:nvPicPr>
          <p:cNvPr id="2054" name="Picture 6" descr="2024 stamp PNG and PSD - PSDstamps">
            <a:extLst>
              <a:ext uri="{FF2B5EF4-FFF2-40B4-BE49-F238E27FC236}">
                <a16:creationId xmlns:a16="http://schemas.microsoft.com/office/drawing/2014/main" id="{9D67EE5D-5554-0EAA-A024-59BB752F6AE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769" t="23526" r="13839" b="23526"/>
          <a:stretch/>
        </p:blipFill>
        <p:spPr bwMode="auto">
          <a:xfrm rot="879306">
            <a:off x="9438319" y="3362410"/>
            <a:ext cx="1718423" cy="838029"/>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970F447A-6452-A940-7AFD-50CEEE73B382}"/>
              </a:ext>
            </a:extLst>
          </p:cNvPr>
          <p:cNvSpPr/>
          <p:nvPr/>
        </p:nvSpPr>
        <p:spPr>
          <a:xfrm>
            <a:off x="7758906" y="3154679"/>
            <a:ext cx="1097280" cy="548640"/>
          </a:xfrm>
          <a:prstGeom prst="rightArrow">
            <a:avLst/>
          </a:prstGeom>
          <a:solidFill>
            <a:srgbClr val="455F7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D9A6837-C3F6-ADAB-A838-B80A5EE2BCED}"/>
              </a:ext>
            </a:extLst>
          </p:cNvPr>
          <p:cNvPicPr>
            <a:picLocks noChangeAspect="1"/>
          </p:cNvPicPr>
          <p:nvPr/>
        </p:nvPicPr>
        <p:blipFill>
          <a:blip r:embed="rId7">
            <a:clrChange>
              <a:clrFrom>
                <a:srgbClr val="F4F4F6"/>
              </a:clrFrom>
              <a:clrTo>
                <a:srgbClr val="F4F4F6">
                  <a:alpha val="0"/>
                </a:srgbClr>
              </a:clrTo>
            </a:clrChange>
          </a:blip>
          <a:stretch>
            <a:fillRect/>
          </a:stretch>
        </p:blipFill>
        <p:spPr>
          <a:xfrm>
            <a:off x="8099331" y="2778936"/>
            <a:ext cx="416430" cy="457200"/>
          </a:xfrm>
          <a:prstGeom prst="rect">
            <a:avLst/>
          </a:prstGeom>
        </p:spPr>
      </p:pic>
      <p:sp>
        <p:nvSpPr>
          <p:cNvPr id="17" name="Arrow: Bent-Up 16">
            <a:extLst>
              <a:ext uri="{FF2B5EF4-FFF2-40B4-BE49-F238E27FC236}">
                <a16:creationId xmlns:a16="http://schemas.microsoft.com/office/drawing/2014/main" id="{CC207399-5C01-1BEC-E3C2-31F89AE8738E}"/>
              </a:ext>
            </a:extLst>
          </p:cNvPr>
          <p:cNvSpPr/>
          <p:nvPr/>
        </p:nvSpPr>
        <p:spPr>
          <a:xfrm flipV="1">
            <a:off x="3135086" y="1413874"/>
            <a:ext cx="3230880" cy="895984"/>
          </a:xfrm>
          <a:prstGeom prst="ben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Arrow: Bent-Up 17">
            <a:extLst>
              <a:ext uri="{FF2B5EF4-FFF2-40B4-BE49-F238E27FC236}">
                <a16:creationId xmlns:a16="http://schemas.microsoft.com/office/drawing/2014/main" id="{684AB2B7-B920-2F29-A452-7B06C9490BB6}"/>
              </a:ext>
            </a:extLst>
          </p:cNvPr>
          <p:cNvSpPr/>
          <p:nvPr/>
        </p:nvSpPr>
        <p:spPr>
          <a:xfrm>
            <a:off x="3135086" y="4548881"/>
            <a:ext cx="3230880" cy="895984"/>
          </a:xfrm>
          <a:prstGeom prst="bentUp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323BD0DC-B44C-BD03-E843-E2B5CA77952C}"/>
              </a:ext>
            </a:extLst>
          </p:cNvPr>
          <p:cNvSpPr/>
          <p:nvPr/>
        </p:nvSpPr>
        <p:spPr>
          <a:xfrm>
            <a:off x="3129059" y="2558910"/>
            <a:ext cx="1675512" cy="440051"/>
          </a:xfrm>
          <a:prstGeom prst="right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0C8DE978-744D-F61C-19C9-615F3F5B042B}"/>
              </a:ext>
            </a:extLst>
          </p:cNvPr>
          <p:cNvSpPr/>
          <p:nvPr/>
        </p:nvSpPr>
        <p:spPr>
          <a:xfrm>
            <a:off x="3128719" y="3910176"/>
            <a:ext cx="1675512" cy="440051"/>
          </a:xfrm>
          <a:prstGeom prst="righ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32C675A-8AE4-7C32-7358-EA685C46A132}"/>
              </a:ext>
            </a:extLst>
          </p:cNvPr>
          <p:cNvSpPr txBox="1"/>
          <p:nvPr/>
        </p:nvSpPr>
        <p:spPr>
          <a:xfrm>
            <a:off x="9241261" y="4903240"/>
            <a:ext cx="2112539" cy="923330"/>
          </a:xfrm>
          <a:prstGeom prst="rect">
            <a:avLst/>
          </a:prstGeom>
          <a:noFill/>
        </p:spPr>
        <p:txBody>
          <a:bodyPr wrap="square" rtlCol="0">
            <a:spAutoFit/>
          </a:bodyPr>
          <a:lstStyle/>
          <a:p>
            <a:pPr algn="ctr"/>
            <a:r>
              <a:rPr lang="en-US" b="1" dirty="0"/>
              <a:t>2024 FSP recommendations and report</a:t>
            </a:r>
          </a:p>
        </p:txBody>
      </p:sp>
      <p:sp>
        <p:nvSpPr>
          <p:cNvPr id="22" name="TextBox 21">
            <a:extLst>
              <a:ext uri="{FF2B5EF4-FFF2-40B4-BE49-F238E27FC236}">
                <a16:creationId xmlns:a16="http://schemas.microsoft.com/office/drawing/2014/main" id="{502F901A-827E-9D2F-969A-81CF8307951D}"/>
              </a:ext>
            </a:extLst>
          </p:cNvPr>
          <p:cNvSpPr txBox="1"/>
          <p:nvPr/>
        </p:nvSpPr>
        <p:spPr>
          <a:xfrm>
            <a:off x="7639906" y="3674476"/>
            <a:ext cx="1335280" cy="338554"/>
          </a:xfrm>
          <a:prstGeom prst="rect">
            <a:avLst/>
          </a:prstGeom>
          <a:noFill/>
        </p:spPr>
        <p:txBody>
          <a:bodyPr wrap="square" rtlCol="0">
            <a:spAutoFit/>
          </a:bodyPr>
          <a:lstStyle/>
          <a:p>
            <a:pPr algn="ctr"/>
            <a:r>
              <a:rPr lang="en-US" sz="1600" b="1" dirty="0"/>
              <a:t>Synthesis</a:t>
            </a:r>
            <a:endParaRPr lang="en-US" sz="1200" b="1" dirty="0"/>
          </a:p>
        </p:txBody>
      </p:sp>
      <p:sp>
        <p:nvSpPr>
          <p:cNvPr id="23" name="TextBox 22">
            <a:extLst>
              <a:ext uri="{FF2B5EF4-FFF2-40B4-BE49-F238E27FC236}">
                <a16:creationId xmlns:a16="http://schemas.microsoft.com/office/drawing/2014/main" id="{03D65529-CB1B-1B3E-58EB-89ACCCA35D9D}"/>
              </a:ext>
            </a:extLst>
          </p:cNvPr>
          <p:cNvSpPr txBox="1"/>
          <p:nvPr/>
        </p:nvSpPr>
        <p:spPr>
          <a:xfrm>
            <a:off x="3418513" y="1642139"/>
            <a:ext cx="2431204" cy="338554"/>
          </a:xfrm>
          <a:prstGeom prst="rect">
            <a:avLst/>
          </a:prstGeom>
          <a:noFill/>
        </p:spPr>
        <p:txBody>
          <a:bodyPr wrap="square" rtlCol="0">
            <a:spAutoFit/>
          </a:bodyPr>
          <a:lstStyle/>
          <a:p>
            <a:pPr algn="ctr"/>
            <a:r>
              <a:rPr lang="en-US" sz="1600" dirty="0"/>
              <a:t>City finance education</a:t>
            </a:r>
            <a:endParaRPr lang="en-US" sz="1200" dirty="0"/>
          </a:p>
        </p:txBody>
      </p:sp>
      <p:sp>
        <p:nvSpPr>
          <p:cNvPr id="24" name="TextBox 23">
            <a:extLst>
              <a:ext uri="{FF2B5EF4-FFF2-40B4-BE49-F238E27FC236}">
                <a16:creationId xmlns:a16="http://schemas.microsoft.com/office/drawing/2014/main" id="{8C214362-9260-F04A-E7F8-642807E2F9E8}"/>
              </a:ext>
            </a:extLst>
          </p:cNvPr>
          <p:cNvSpPr txBox="1"/>
          <p:nvPr/>
        </p:nvSpPr>
        <p:spPr>
          <a:xfrm>
            <a:off x="3135086" y="2893530"/>
            <a:ext cx="1573186" cy="584775"/>
          </a:xfrm>
          <a:prstGeom prst="rect">
            <a:avLst/>
          </a:prstGeom>
          <a:noFill/>
        </p:spPr>
        <p:txBody>
          <a:bodyPr wrap="square" rtlCol="0">
            <a:spAutoFit/>
          </a:bodyPr>
          <a:lstStyle/>
          <a:p>
            <a:pPr algn="ctr"/>
            <a:r>
              <a:rPr lang="en-US" sz="1600" dirty="0"/>
              <a:t>Departments’ suggestions</a:t>
            </a:r>
            <a:endParaRPr lang="en-US" sz="1200" dirty="0"/>
          </a:p>
        </p:txBody>
      </p:sp>
      <p:sp>
        <p:nvSpPr>
          <p:cNvPr id="25" name="TextBox 24">
            <a:extLst>
              <a:ext uri="{FF2B5EF4-FFF2-40B4-BE49-F238E27FC236}">
                <a16:creationId xmlns:a16="http://schemas.microsoft.com/office/drawing/2014/main" id="{F2A24880-0378-EFBC-958F-D1A3A5779121}"/>
              </a:ext>
            </a:extLst>
          </p:cNvPr>
          <p:cNvSpPr txBox="1"/>
          <p:nvPr/>
        </p:nvSpPr>
        <p:spPr>
          <a:xfrm>
            <a:off x="2930434" y="4271417"/>
            <a:ext cx="1969756" cy="830997"/>
          </a:xfrm>
          <a:prstGeom prst="rect">
            <a:avLst/>
          </a:prstGeom>
          <a:noFill/>
        </p:spPr>
        <p:txBody>
          <a:bodyPr wrap="square" rtlCol="0">
            <a:spAutoFit/>
          </a:bodyPr>
          <a:lstStyle/>
          <a:p>
            <a:pPr algn="ctr"/>
            <a:r>
              <a:rPr lang="en-US" sz="1600" dirty="0"/>
              <a:t>Resident strategic suggestions</a:t>
            </a:r>
            <a:br>
              <a:rPr lang="en-US" sz="1600" dirty="0"/>
            </a:br>
            <a:r>
              <a:rPr lang="en-US" sz="1600" dirty="0"/>
              <a:t>(Town Hall)</a:t>
            </a:r>
            <a:endParaRPr lang="en-US" sz="1200" dirty="0"/>
          </a:p>
        </p:txBody>
      </p:sp>
      <p:sp>
        <p:nvSpPr>
          <p:cNvPr id="26" name="TextBox 25">
            <a:extLst>
              <a:ext uri="{FF2B5EF4-FFF2-40B4-BE49-F238E27FC236}">
                <a16:creationId xmlns:a16="http://schemas.microsoft.com/office/drawing/2014/main" id="{C5694118-CEF9-2D42-0C6D-0461D23B8CFF}"/>
              </a:ext>
            </a:extLst>
          </p:cNvPr>
          <p:cNvSpPr txBox="1"/>
          <p:nvPr/>
        </p:nvSpPr>
        <p:spPr>
          <a:xfrm>
            <a:off x="3135086" y="5450182"/>
            <a:ext cx="3146372" cy="584775"/>
          </a:xfrm>
          <a:prstGeom prst="rect">
            <a:avLst/>
          </a:prstGeom>
          <a:noFill/>
        </p:spPr>
        <p:txBody>
          <a:bodyPr wrap="square" rtlCol="0">
            <a:spAutoFit/>
          </a:bodyPr>
          <a:lstStyle/>
          <a:p>
            <a:pPr algn="ctr"/>
            <a:r>
              <a:rPr lang="en-US" sz="1600" dirty="0"/>
              <a:t>Detailed budget suggestions through </a:t>
            </a:r>
            <a:r>
              <a:rPr lang="en-US" sz="1600" dirty="0" err="1"/>
              <a:t>BalancingAct</a:t>
            </a:r>
            <a:endParaRPr lang="en-US" sz="1200" dirty="0"/>
          </a:p>
        </p:txBody>
      </p:sp>
      <p:pic>
        <p:nvPicPr>
          <p:cNvPr id="28" name="Picture 27">
            <a:extLst>
              <a:ext uri="{FF2B5EF4-FFF2-40B4-BE49-F238E27FC236}">
                <a16:creationId xmlns:a16="http://schemas.microsoft.com/office/drawing/2014/main" id="{F78EA34B-1565-1D73-3667-B2D670F76337}"/>
              </a:ext>
            </a:extLst>
          </p:cNvPr>
          <p:cNvPicPr>
            <a:picLocks noChangeAspect="1"/>
          </p:cNvPicPr>
          <p:nvPr/>
        </p:nvPicPr>
        <p:blipFill>
          <a:blip r:embed="rId8">
            <a:clrChange>
              <a:clrFrom>
                <a:srgbClr val="F4F4F6"/>
              </a:clrFrom>
              <a:clrTo>
                <a:srgbClr val="F4F4F6">
                  <a:alpha val="0"/>
                </a:srgbClr>
              </a:clrTo>
            </a:clrChange>
            <a:duotone>
              <a:schemeClr val="accent1">
                <a:shade val="45000"/>
                <a:satMod val="135000"/>
              </a:schemeClr>
              <a:prstClr val="white"/>
            </a:duotone>
          </a:blip>
          <a:stretch>
            <a:fillRect/>
          </a:stretch>
        </p:blipFill>
        <p:spPr>
          <a:xfrm>
            <a:off x="6480288" y="1659016"/>
            <a:ext cx="541506" cy="457200"/>
          </a:xfrm>
          <a:prstGeom prst="rect">
            <a:avLst/>
          </a:prstGeom>
        </p:spPr>
      </p:pic>
      <p:pic>
        <p:nvPicPr>
          <p:cNvPr id="2056" name="Picture 8" descr="a white and black sign">
            <a:extLst>
              <a:ext uri="{FF2B5EF4-FFF2-40B4-BE49-F238E27FC236}">
                <a16:creationId xmlns:a16="http://schemas.microsoft.com/office/drawing/2014/main" id="{E327CFD1-BFED-97EA-212C-AC7C96852BBF}"/>
              </a:ext>
            </a:extLst>
          </p:cNvPr>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2013" y="4941518"/>
            <a:ext cx="1371600" cy="2850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CBF3E19-6176-2A3C-D76A-28F9A16877D0}"/>
              </a:ext>
            </a:extLst>
          </p:cNvPr>
          <p:cNvPicPr>
            <a:picLocks noChangeAspect="1"/>
          </p:cNvPicPr>
          <p:nvPr/>
        </p:nvPicPr>
        <p:blipFill>
          <a:blip r:embed="rId10">
            <a:clrChange>
              <a:clrFrom>
                <a:srgbClr val="CCCCCC"/>
              </a:clrFrom>
              <a:clrTo>
                <a:srgbClr val="CCCCCC">
                  <a:alpha val="0"/>
                </a:srgbClr>
              </a:clrTo>
            </a:clrChange>
            <a:duotone>
              <a:schemeClr val="accent3">
                <a:shade val="45000"/>
                <a:satMod val="135000"/>
              </a:schemeClr>
              <a:prstClr val="white"/>
            </a:duotone>
          </a:blip>
          <a:stretch>
            <a:fillRect/>
          </a:stretch>
        </p:blipFill>
        <p:spPr>
          <a:xfrm>
            <a:off x="3715861" y="2184625"/>
            <a:ext cx="501227" cy="457200"/>
          </a:xfrm>
          <a:prstGeom prst="rect">
            <a:avLst/>
          </a:prstGeom>
        </p:spPr>
      </p:pic>
      <p:pic>
        <p:nvPicPr>
          <p:cNvPr id="32" name="Picture 31">
            <a:extLst>
              <a:ext uri="{FF2B5EF4-FFF2-40B4-BE49-F238E27FC236}">
                <a16:creationId xmlns:a16="http://schemas.microsoft.com/office/drawing/2014/main" id="{46E4B802-307C-1DA6-5445-24877ED933A9}"/>
              </a:ext>
            </a:extLst>
          </p:cNvPr>
          <p:cNvPicPr>
            <a:picLocks noChangeAspect="1"/>
          </p:cNvPicPr>
          <p:nvPr/>
        </p:nvPicPr>
        <p:blipFill>
          <a:blip r:embed="rId11">
            <a:clrChange>
              <a:clrFrom>
                <a:srgbClr val="F4F4F6"/>
              </a:clrFrom>
              <a:clrTo>
                <a:srgbClr val="F4F4F6">
                  <a:alpha val="0"/>
                </a:srgbClr>
              </a:clrTo>
            </a:clrChange>
            <a:duotone>
              <a:schemeClr val="accent5">
                <a:shade val="45000"/>
                <a:satMod val="135000"/>
              </a:schemeClr>
              <a:prstClr val="white"/>
            </a:duotone>
          </a:blip>
          <a:stretch>
            <a:fillRect/>
          </a:stretch>
        </p:blipFill>
        <p:spPr>
          <a:xfrm>
            <a:off x="3752161" y="3500628"/>
            <a:ext cx="429986" cy="457200"/>
          </a:xfrm>
          <a:prstGeom prst="rect">
            <a:avLst/>
          </a:prstGeom>
        </p:spPr>
      </p:pic>
    </p:spTree>
    <p:extLst>
      <p:ext uri="{BB962C8B-B14F-4D97-AF65-F5344CB8AC3E}">
        <p14:creationId xmlns:p14="http://schemas.microsoft.com/office/powerpoint/2010/main" val="151374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FC542-68DA-12E0-0DCC-3B2320EC542C}"/>
              </a:ext>
            </a:extLst>
          </p:cNvPr>
          <p:cNvSpPr/>
          <p:nvPr/>
        </p:nvSpPr>
        <p:spPr>
          <a:xfrm>
            <a:off x="504825" y="1371600"/>
            <a:ext cx="10058400" cy="457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marL="0" indent="0" algn="l">
              <a:buNone/>
            </a:pPr>
            <a:r>
              <a:rPr lang="en-US" b="1" dirty="0"/>
              <a:t>City budget allocation (biennium)</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7</a:t>
            </a:fld>
            <a:endParaRPr lang="en-US"/>
          </a:p>
        </p:txBody>
      </p:sp>
      <p:sp>
        <p:nvSpPr>
          <p:cNvPr id="3" name="Rectangle 2">
            <a:extLst>
              <a:ext uri="{FF2B5EF4-FFF2-40B4-BE49-F238E27FC236}">
                <a16:creationId xmlns:a16="http://schemas.microsoft.com/office/drawing/2014/main" id="{5FD0F63B-E54B-E168-8ECE-7D91241E73CF}"/>
              </a:ext>
            </a:extLst>
          </p:cNvPr>
          <p:cNvSpPr/>
          <p:nvPr/>
        </p:nvSpPr>
        <p:spPr>
          <a:xfrm>
            <a:off x="619125" y="1490662"/>
            <a:ext cx="4480560" cy="393192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2CA470-9C95-4291-CA87-91839B2DA02F}"/>
              </a:ext>
            </a:extLst>
          </p:cNvPr>
          <p:cNvSpPr txBox="1"/>
          <p:nvPr/>
        </p:nvSpPr>
        <p:spPr>
          <a:xfrm>
            <a:off x="8211299" y="5543490"/>
            <a:ext cx="2351926" cy="400110"/>
          </a:xfrm>
          <a:prstGeom prst="rect">
            <a:avLst/>
          </a:prstGeom>
          <a:noFill/>
        </p:spPr>
        <p:txBody>
          <a:bodyPr wrap="none" rtlCol="0">
            <a:spAutoFit/>
          </a:bodyPr>
          <a:lstStyle/>
          <a:p>
            <a:r>
              <a:rPr lang="en-US" sz="2000" b="1" dirty="0"/>
              <a:t>Total $87.3 million</a:t>
            </a:r>
          </a:p>
        </p:txBody>
      </p:sp>
      <p:sp>
        <p:nvSpPr>
          <p:cNvPr id="7" name="TextBox 6">
            <a:extLst>
              <a:ext uri="{FF2B5EF4-FFF2-40B4-BE49-F238E27FC236}">
                <a16:creationId xmlns:a16="http://schemas.microsoft.com/office/drawing/2014/main" id="{63ACB44F-511C-72C6-5ADA-87982ADD3BBC}"/>
              </a:ext>
            </a:extLst>
          </p:cNvPr>
          <p:cNvSpPr txBox="1"/>
          <p:nvPr/>
        </p:nvSpPr>
        <p:spPr>
          <a:xfrm>
            <a:off x="1859695" y="5022472"/>
            <a:ext cx="3239990" cy="400110"/>
          </a:xfrm>
          <a:prstGeom prst="rect">
            <a:avLst/>
          </a:prstGeom>
          <a:noFill/>
        </p:spPr>
        <p:txBody>
          <a:bodyPr wrap="none" rtlCol="0">
            <a:spAutoFit/>
          </a:bodyPr>
          <a:lstStyle/>
          <a:p>
            <a:r>
              <a:rPr lang="en-US" sz="2000" b="1" dirty="0">
                <a:solidFill>
                  <a:schemeClr val="bg1"/>
                </a:solidFill>
              </a:rPr>
              <a:t>General fund $32.7 million</a:t>
            </a:r>
          </a:p>
        </p:txBody>
      </p:sp>
      <p:sp>
        <p:nvSpPr>
          <p:cNvPr id="18" name="TextBox 17">
            <a:extLst>
              <a:ext uri="{FF2B5EF4-FFF2-40B4-BE49-F238E27FC236}">
                <a16:creationId xmlns:a16="http://schemas.microsoft.com/office/drawing/2014/main" id="{2C2B1A3F-5025-9811-8AD2-FB6B40BC457F}"/>
              </a:ext>
            </a:extLst>
          </p:cNvPr>
          <p:cNvSpPr txBox="1"/>
          <p:nvPr/>
        </p:nvSpPr>
        <p:spPr>
          <a:xfrm>
            <a:off x="730723" y="3493204"/>
            <a:ext cx="4257364" cy="707886"/>
          </a:xfrm>
          <a:prstGeom prst="rect">
            <a:avLst/>
          </a:prstGeom>
          <a:noFill/>
        </p:spPr>
        <p:txBody>
          <a:bodyPr wrap="square" rtlCol="0">
            <a:spAutoFit/>
          </a:bodyPr>
          <a:lstStyle/>
          <a:p>
            <a:pPr algn="ctr"/>
            <a:r>
              <a:rPr lang="en-US" sz="2000" dirty="0">
                <a:solidFill>
                  <a:schemeClr val="bg1"/>
                </a:solidFill>
              </a:rPr>
              <a:t>Everything except the topics covered by other funds</a:t>
            </a:r>
          </a:p>
        </p:txBody>
      </p:sp>
      <p:sp>
        <p:nvSpPr>
          <p:cNvPr id="24" name="Rectangle 23">
            <a:extLst>
              <a:ext uri="{FF2B5EF4-FFF2-40B4-BE49-F238E27FC236}">
                <a16:creationId xmlns:a16="http://schemas.microsoft.com/office/drawing/2014/main" id="{57349151-9A79-F69F-433D-726E93FF87EE}"/>
              </a:ext>
            </a:extLst>
          </p:cNvPr>
          <p:cNvSpPr/>
          <p:nvPr/>
        </p:nvSpPr>
        <p:spPr>
          <a:xfrm>
            <a:off x="5181600" y="1490662"/>
            <a:ext cx="5267325" cy="3931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FCA002-F254-FFDC-7876-C6C1562848FE}"/>
              </a:ext>
            </a:extLst>
          </p:cNvPr>
          <p:cNvSpPr/>
          <p:nvPr/>
        </p:nvSpPr>
        <p:spPr>
          <a:xfrm>
            <a:off x="5263991" y="1549618"/>
            <a:ext cx="1645920" cy="1097208"/>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45B59B8-8266-5B03-385F-D2BF2A6E80C2}"/>
              </a:ext>
            </a:extLst>
          </p:cNvPr>
          <p:cNvSpPr/>
          <p:nvPr/>
        </p:nvSpPr>
        <p:spPr>
          <a:xfrm>
            <a:off x="6992302" y="1549546"/>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5B6D7D-28C1-5CAE-76B7-D7FF623BD3EF}"/>
              </a:ext>
            </a:extLst>
          </p:cNvPr>
          <p:cNvSpPr/>
          <p:nvPr/>
        </p:nvSpPr>
        <p:spPr>
          <a:xfrm>
            <a:off x="8720613" y="1549546"/>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DF3F931-1618-AD4D-99E4-3295CD080EA0}"/>
              </a:ext>
            </a:extLst>
          </p:cNvPr>
          <p:cNvSpPr/>
          <p:nvPr/>
        </p:nvSpPr>
        <p:spPr>
          <a:xfrm>
            <a:off x="5263991" y="2730535"/>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700000-3F59-2820-688D-F5DEF971BA35}"/>
              </a:ext>
            </a:extLst>
          </p:cNvPr>
          <p:cNvSpPr/>
          <p:nvPr/>
        </p:nvSpPr>
        <p:spPr>
          <a:xfrm>
            <a:off x="6992302" y="2730463"/>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B44EE7C-4190-3A1E-AD6A-B589E6D1BFB0}"/>
              </a:ext>
            </a:extLst>
          </p:cNvPr>
          <p:cNvSpPr/>
          <p:nvPr/>
        </p:nvSpPr>
        <p:spPr>
          <a:xfrm>
            <a:off x="8720613" y="2730463"/>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4A3C52F-9240-3888-7928-C0CEFCBE5304}"/>
              </a:ext>
            </a:extLst>
          </p:cNvPr>
          <p:cNvSpPr/>
          <p:nvPr/>
        </p:nvSpPr>
        <p:spPr>
          <a:xfrm>
            <a:off x="5263994" y="3911453"/>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3C2575D-A4F6-2D6B-46C5-638A6001E53A}"/>
              </a:ext>
            </a:extLst>
          </p:cNvPr>
          <p:cNvSpPr/>
          <p:nvPr/>
        </p:nvSpPr>
        <p:spPr>
          <a:xfrm>
            <a:off x="6992302" y="3911381"/>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4142688-6C73-0D3C-60E1-511AC5113A62}"/>
              </a:ext>
            </a:extLst>
          </p:cNvPr>
          <p:cNvSpPr/>
          <p:nvPr/>
        </p:nvSpPr>
        <p:spPr>
          <a:xfrm>
            <a:off x="8720613" y="3911381"/>
            <a:ext cx="1645920" cy="1097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F00B644-DB9F-94BB-2132-A7FB6A08C075}"/>
              </a:ext>
            </a:extLst>
          </p:cNvPr>
          <p:cNvSpPr txBox="1"/>
          <p:nvPr/>
        </p:nvSpPr>
        <p:spPr>
          <a:xfrm>
            <a:off x="7236186" y="5022472"/>
            <a:ext cx="3212739" cy="400110"/>
          </a:xfrm>
          <a:prstGeom prst="rect">
            <a:avLst/>
          </a:prstGeom>
          <a:noFill/>
        </p:spPr>
        <p:txBody>
          <a:bodyPr wrap="none" rtlCol="0">
            <a:spAutoFit/>
          </a:bodyPr>
          <a:lstStyle/>
          <a:p>
            <a:r>
              <a:rPr lang="en-US" sz="2000" b="1" dirty="0"/>
              <a:t>Special funds (illustrative)</a:t>
            </a:r>
          </a:p>
        </p:txBody>
      </p:sp>
      <p:sp>
        <p:nvSpPr>
          <p:cNvPr id="63" name="TextBox 62">
            <a:extLst>
              <a:ext uri="{FF2B5EF4-FFF2-40B4-BE49-F238E27FC236}">
                <a16:creationId xmlns:a16="http://schemas.microsoft.com/office/drawing/2014/main" id="{32D6FCCD-37C6-B629-7CBB-1D07726BDD1F}"/>
              </a:ext>
            </a:extLst>
          </p:cNvPr>
          <p:cNvSpPr txBox="1"/>
          <p:nvPr/>
        </p:nvSpPr>
        <p:spPr>
          <a:xfrm>
            <a:off x="5450399" y="2062051"/>
            <a:ext cx="1273105" cy="584775"/>
          </a:xfrm>
          <a:prstGeom prst="rect">
            <a:avLst/>
          </a:prstGeom>
          <a:noFill/>
        </p:spPr>
        <p:txBody>
          <a:bodyPr wrap="none" rtlCol="0">
            <a:spAutoFit/>
          </a:bodyPr>
          <a:lstStyle/>
          <a:p>
            <a:pPr algn="ctr"/>
            <a:r>
              <a:rPr lang="en-US" sz="1600" b="1" dirty="0">
                <a:solidFill>
                  <a:schemeClr val="bg1"/>
                </a:solidFill>
              </a:rPr>
              <a:t>Street</a:t>
            </a:r>
            <a:br>
              <a:rPr lang="en-US" sz="1600" b="1" dirty="0">
                <a:solidFill>
                  <a:schemeClr val="bg1"/>
                </a:solidFill>
              </a:rPr>
            </a:br>
            <a:r>
              <a:rPr lang="en-US" sz="1600" b="1" dirty="0">
                <a:solidFill>
                  <a:schemeClr val="bg1"/>
                </a:solidFill>
              </a:rPr>
              <a:t>$3.8 million</a:t>
            </a:r>
          </a:p>
        </p:txBody>
      </p:sp>
      <p:sp>
        <p:nvSpPr>
          <p:cNvPr id="64" name="TextBox 63">
            <a:extLst>
              <a:ext uri="{FF2B5EF4-FFF2-40B4-BE49-F238E27FC236}">
                <a16:creationId xmlns:a16="http://schemas.microsoft.com/office/drawing/2014/main" id="{1D9408D2-34AD-F2E4-027D-D1312840F1FF}"/>
              </a:ext>
            </a:extLst>
          </p:cNvPr>
          <p:cNvSpPr txBox="1"/>
          <p:nvPr/>
        </p:nvSpPr>
        <p:spPr>
          <a:xfrm>
            <a:off x="7107379" y="2061979"/>
            <a:ext cx="1415772" cy="584775"/>
          </a:xfrm>
          <a:prstGeom prst="rect">
            <a:avLst/>
          </a:prstGeom>
          <a:noFill/>
        </p:spPr>
        <p:txBody>
          <a:bodyPr wrap="none" rtlCol="0">
            <a:spAutoFit/>
          </a:bodyPr>
          <a:lstStyle/>
          <a:p>
            <a:pPr algn="ctr"/>
            <a:r>
              <a:rPr lang="en-US" sz="1600" b="1" dirty="0"/>
              <a:t>Strat</a:t>
            </a:r>
            <a:br>
              <a:rPr lang="en-US" sz="1600" b="1" dirty="0"/>
            </a:br>
            <a:r>
              <a:rPr lang="en-US" sz="1600" b="1" dirty="0"/>
              <a:t>opportunities</a:t>
            </a:r>
          </a:p>
        </p:txBody>
      </p:sp>
      <p:sp>
        <p:nvSpPr>
          <p:cNvPr id="65" name="TextBox 64">
            <a:extLst>
              <a:ext uri="{FF2B5EF4-FFF2-40B4-BE49-F238E27FC236}">
                <a16:creationId xmlns:a16="http://schemas.microsoft.com/office/drawing/2014/main" id="{0F9C23AF-6A30-83A8-C5E8-3D5F6CF9ED73}"/>
              </a:ext>
            </a:extLst>
          </p:cNvPr>
          <p:cNvSpPr txBox="1"/>
          <p:nvPr/>
        </p:nvSpPr>
        <p:spPr>
          <a:xfrm>
            <a:off x="9181134" y="2308200"/>
            <a:ext cx="724878" cy="338554"/>
          </a:xfrm>
          <a:prstGeom prst="rect">
            <a:avLst/>
          </a:prstGeom>
          <a:noFill/>
        </p:spPr>
        <p:txBody>
          <a:bodyPr wrap="none" rtlCol="0">
            <a:spAutoFit/>
          </a:bodyPr>
          <a:lstStyle/>
          <a:p>
            <a:pPr algn="ctr"/>
            <a:r>
              <a:rPr lang="en-US" sz="1600" b="1" dirty="0"/>
              <a:t>ARPA</a:t>
            </a:r>
          </a:p>
        </p:txBody>
      </p:sp>
      <p:sp>
        <p:nvSpPr>
          <p:cNvPr id="67" name="TextBox 66">
            <a:extLst>
              <a:ext uri="{FF2B5EF4-FFF2-40B4-BE49-F238E27FC236}">
                <a16:creationId xmlns:a16="http://schemas.microsoft.com/office/drawing/2014/main" id="{C7DB0C3D-D77F-A2BF-FAE2-E0C506A55605}"/>
              </a:ext>
            </a:extLst>
          </p:cNvPr>
          <p:cNvSpPr txBox="1"/>
          <p:nvPr/>
        </p:nvSpPr>
        <p:spPr>
          <a:xfrm>
            <a:off x="5397501" y="3489189"/>
            <a:ext cx="1378904" cy="338554"/>
          </a:xfrm>
          <a:prstGeom prst="rect">
            <a:avLst/>
          </a:prstGeom>
          <a:noFill/>
        </p:spPr>
        <p:txBody>
          <a:bodyPr wrap="none" rtlCol="0">
            <a:spAutoFit/>
          </a:bodyPr>
          <a:lstStyle/>
          <a:p>
            <a:pPr algn="ctr"/>
            <a:r>
              <a:rPr lang="en-US" sz="1600" b="1" dirty="0"/>
              <a:t>Strat reserve</a:t>
            </a:r>
          </a:p>
        </p:txBody>
      </p:sp>
      <p:sp>
        <p:nvSpPr>
          <p:cNvPr id="68" name="TextBox 67">
            <a:extLst>
              <a:ext uri="{FF2B5EF4-FFF2-40B4-BE49-F238E27FC236}">
                <a16:creationId xmlns:a16="http://schemas.microsoft.com/office/drawing/2014/main" id="{4B6A840F-38E6-6A06-6DED-89862C08737E}"/>
              </a:ext>
            </a:extLst>
          </p:cNvPr>
          <p:cNvSpPr txBox="1"/>
          <p:nvPr/>
        </p:nvSpPr>
        <p:spPr>
          <a:xfrm>
            <a:off x="7266075" y="3489117"/>
            <a:ext cx="1098378" cy="338554"/>
          </a:xfrm>
          <a:prstGeom prst="rect">
            <a:avLst/>
          </a:prstGeom>
          <a:noFill/>
        </p:spPr>
        <p:txBody>
          <a:bodyPr wrap="none" rtlCol="0">
            <a:spAutoFit/>
          </a:bodyPr>
          <a:lstStyle/>
          <a:p>
            <a:pPr algn="ctr"/>
            <a:r>
              <a:rPr lang="en-US" sz="1600" b="1" dirty="0"/>
              <a:t>Public Art</a:t>
            </a:r>
          </a:p>
        </p:txBody>
      </p:sp>
      <p:sp>
        <p:nvSpPr>
          <p:cNvPr id="69" name="TextBox 68">
            <a:extLst>
              <a:ext uri="{FF2B5EF4-FFF2-40B4-BE49-F238E27FC236}">
                <a16:creationId xmlns:a16="http://schemas.microsoft.com/office/drawing/2014/main" id="{A36E1E09-F4E2-0999-B604-09E6EA08F09B}"/>
              </a:ext>
            </a:extLst>
          </p:cNvPr>
          <p:cNvSpPr txBox="1"/>
          <p:nvPr/>
        </p:nvSpPr>
        <p:spPr>
          <a:xfrm>
            <a:off x="8708256" y="3489117"/>
            <a:ext cx="1670650" cy="338554"/>
          </a:xfrm>
          <a:prstGeom prst="rect">
            <a:avLst/>
          </a:prstGeom>
          <a:noFill/>
        </p:spPr>
        <p:txBody>
          <a:bodyPr wrap="none" rtlCol="0">
            <a:spAutoFit/>
          </a:bodyPr>
          <a:lstStyle/>
          <a:p>
            <a:pPr algn="ctr"/>
            <a:r>
              <a:rPr lang="en-US" sz="1600" b="1" dirty="0"/>
              <a:t>Transport </a:t>
            </a:r>
            <a:r>
              <a:rPr lang="en-US" sz="1600" b="1" dirty="0" err="1"/>
              <a:t>benef</a:t>
            </a:r>
            <a:endParaRPr lang="en-US" sz="1600" b="1" dirty="0"/>
          </a:p>
        </p:txBody>
      </p:sp>
      <p:sp>
        <p:nvSpPr>
          <p:cNvPr id="71" name="TextBox 70">
            <a:extLst>
              <a:ext uri="{FF2B5EF4-FFF2-40B4-BE49-F238E27FC236}">
                <a16:creationId xmlns:a16="http://schemas.microsoft.com/office/drawing/2014/main" id="{40C62BAB-D245-565E-0C28-B333AB9431C3}"/>
              </a:ext>
            </a:extLst>
          </p:cNvPr>
          <p:cNvSpPr txBox="1"/>
          <p:nvPr/>
        </p:nvSpPr>
        <p:spPr>
          <a:xfrm>
            <a:off x="5262049" y="4670107"/>
            <a:ext cx="1649811" cy="338554"/>
          </a:xfrm>
          <a:prstGeom prst="rect">
            <a:avLst/>
          </a:prstGeom>
          <a:noFill/>
        </p:spPr>
        <p:txBody>
          <a:bodyPr wrap="none" rtlCol="0">
            <a:spAutoFit/>
          </a:bodyPr>
          <a:lstStyle/>
          <a:p>
            <a:pPr algn="ctr"/>
            <a:r>
              <a:rPr lang="en-US" sz="1600" b="1" dirty="0"/>
              <a:t>Park impact fee</a:t>
            </a:r>
          </a:p>
        </p:txBody>
      </p:sp>
      <p:sp>
        <p:nvSpPr>
          <p:cNvPr id="72" name="TextBox 71">
            <a:extLst>
              <a:ext uri="{FF2B5EF4-FFF2-40B4-BE49-F238E27FC236}">
                <a16:creationId xmlns:a16="http://schemas.microsoft.com/office/drawing/2014/main" id="{7F4EB288-E108-37FF-5697-3B66977A06FD}"/>
              </a:ext>
            </a:extLst>
          </p:cNvPr>
          <p:cNvSpPr txBox="1"/>
          <p:nvPr/>
        </p:nvSpPr>
        <p:spPr>
          <a:xfrm>
            <a:off x="7203556" y="4423814"/>
            <a:ext cx="1223413" cy="584775"/>
          </a:xfrm>
          <a:prstGeom prst="rect">
            <a:avLst/>
          </a:prstGeom>
          <a:noFill/>
        </p:spPr>
        <p:txBody>
          <a:bodyPr wrap="none" rtlCol="0">
            <a:spAutoFit/>
          </a:bodyPr>
          <a:lstStyle/>
          <a:p>
            <a:pPr algn="ctr"/>
            <a:r>
              <a:rPr lang="en-US" sz="1600" b="1" dirty="0"/>
              <a:t>Real Estate</a:t>
            </a:r>
            <a:br>
              <a:rPr lang="en-US" sz="1600" b="1" dirty="0"/>
            </a:br>
            <a:r>
              <a:rPr lang="en-US" sz="1600" b="1" dirty="0"/>
              <a:t>(REET)</a:t>
            </a:r>
          </a:p>
        </p:txBody>
      </p:sp>
      <p:sp>
        <p:nvSpPr>
          <p:cNvPr id="74" name="TextBox 73">
            <a:extLst>
              <a:ext uri="{FF2B5EF4-FFF2-40B4-BE49-F238E27FC236}">
                <a16:creationId xmlns:a16="http://schemas.microsoft.com/office/drawing/2014/main" id="{7F06F4DA-6E29-2CD8-0C51-11CE0E97755E}"/>
              </a:ext>
            </a:extLst>
          </p:cNvPr>
          <p:cNvSpPr txBox="1"/>
          <p:nvPr/>
        </p:nvSpPr>
        <p:spPr>
          <a:xfrm>
            <a:off x="9375101" y="4423814"/>
            <a:ext cx="336951" cy="338554"/>
          </a:xfrm>
          <a:prstGeom prst="rect">
            <a:avLst/>
          </a:prstGeom>
          <a:noFill/>
        </p:spPr>
        <p:txBody>
          <a:bodyPr wrap="none" rtlCol="0">
            <a:spAutoFit/>
          </a:bodyPr>
          <a:lstStyle/>
          <a:p>
            <a:pPr algn="ctr"/>
            <a:r>
              <a:rPr lang="en-US" sz="1600" b="1" dirty="0"/>
              <a:t>…</a:t>
            </a:r>
          </a:p>
        </p:txBody>
      </p:sp>
      <p:pic>
        <p:nvPicPr>
          <p:cNvPr id="82" name="Picture 81">
            <a:extLst>
              <a:ext uri="{FF2B5EF4-FFF2-40B4-BE49-F238E27FC236}">
                <a16:creationId xmlns:a16="http://schemas.microsoft.com/office/drawing/2014/main" id="{831096F1-40A7-4133-C6D1-BBAA2898E9FA}"/>
              </a:ext>
            </a:extLst>
          </p:cNvPr>
          <p:cNvPicPr>
            <a:picLocks noChangeAspect="1"/>
          </p:cNvPicPr>
          <p:nvPr/>
        </p:nvPicPr>
        <p:blipFill>
          <a:blip r:embed="rId2">
            <a:lum bright="70000" contrast="-70000"/>
          </a:blip>
          <a:stretch>
            <a:fillRect/>
          </a:stretch>
        </p:blipFill>
        <p:spPr>
          <a:xfrm>
            <a:off x="2315463" y="2258579"/>
            <a:ext cx="1087884" cy="914400"/>
          </a:xfrm>
          <a:prstGeom prst="rect">
            <a:avLst/>
          </a:prstGeom>
        </p:spPr>
      </p:pic>
      <p:pic>
        <p:nvPicPr>
          <p:cNvPr id="88" name="Picture 87">
            <a:extLst>
              <a:ext uri="{FF2B5EF4-FFF2-40B4-BE49-F238E27FC236}">
                <a16:creationId xmlns:a16="http://schemas.microsoft.com/office/drawing/2014/main" id="{E8268841-7BC5-983E-551F-53B26CCDE061}"/>
              </a:ext>
            </a:extLst>
          </p:cNvPr>
          <p:cNvPicPr>
            <a:picLocks noChangeAspect="1"/>
          </p:cNvPicPr>
          <p:nvPr/>
        </p:nvPicPr>
        <p:blipFill>
          <a:blip r:embed="rId3">
            <a:clrChange>
              <a:clrFrom>
                <a:srgbClr val="F4F4F6"/>
              </a:clrFrom>
              <a:clrTo>
                <a:srgbClr val="F4F4F6">
                  <a:alpha val="0"/>
                </a:srgbClr>
              </a:clrTo>
            </a:clrChange>
          </a:blip>
          <a:stretch>
            <a:fillRect/>
          </a:stretch>
        </p:blipFill>
        <p:spPr>
          <a:xfrm>
            <a:off x="7637462" y="1640904"/>
            <a:ext cx="355600" cy="457200"/>
          </a:xfrm>
          <a:prstGeom prst="rect">
            <a:avLst/>
          </a:prstGeom>
        </p:spPr>
      </p:pic>
      <p:pic>
        <p:nvPicPr>
          <p:cNvPr id="90" name="Picture 89">
            <a:extLst>
              <a:ext uri="{FF2B5EF4-FFF2-40B4-BE49-F238E27FC236}">
                <a16:creationId xmlns:a16="http://schemas.microsoft.com/office/drawing/2014/main" id="{FCBBBBCC-DF45-0DB4-57E2-C0C9BC55D2C4}"/>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9227772" y="1636241"/>
            <a:ext cx="631602" cy="640080"/>
          </a:xfrm>
          <a:prstGeom prst="rect">
            <a:avLst/>
          </a:prstGeom>
        </p:spPr>
      </p:pic>
      <p:pic>
        <p:nvPicPr>
          <p:cNvPr id="92" name="Picture 91">
            <a:extLst>
              <a:ext uri="{FF2B5EF4-FFF2-40B4-BE49-F238E27FC236}">
                <a16:creationId xmlns:a16="http://schemas.microsoft.com/office/drawing/2014/main" id="{415696CB-4059-D325-0C48-AB59098A9DB7}"/>
              </a:ext>
            </a:extLst>
          </p:cNvPr>
          <p:cNvPicPr>
            <a:picLocks noChangeAspect="1"/>
          </p:cNvPicPr>
          <p:nvPr/>
        </p:nvPicPr>
        <p:blipFill>
          <a:blip r:embed="rId5">
            <a:lum bright="70000" contrast="-70000"/>
          </a:blip>
          <a:stretch>
            <a:fillRect/>
          </a:stretch>
        </p:blipFill>
        <p:spPr>
          <a:xfrm>
            <a:off x="5870524" y="1636241"/>
            <a:ext cx="432854" cy="457240"/>
          </a:xfrm>
          <a:prstGeom prst="rect">
            <a:avLst/>
          </a:prstGeom>
        </p:spPr>
      </p:pic>
      <p:pic>
        <p:nvPicPr>
          <p:cNvPr id="94" name="Picture 93">
            <a:extLst>
              <a:ext uri="{FF2B5EF4-FFF2-40B4-BE49-F238E27FC236}">
                <a16:creationId xmlns:a16="http://schemas.microsoft.com/office/drawing/2014/main" id="{71067DAF-CD8C-F229-4D28-3AFFA37C6886}"/>
              </a:ext>
            </a:extLst>
          </p:cNvPr>
          <p:cNvPicPr>
            <a:picLocks noChangeAspect="1"/>
          </p:cNvPicPr>
          <p:nvPr/>
        </p:nvPicPr>
        <p:blipFill>
          <a:blip r:embed="rId6">
            <a:clrChange>
              <a:clrFrom>
                <a:srgbClr val="F4F4F6"/>
              </a:clrFrom>
              <a:clrTo>
                <a:srgbClr val="F4F4F6">
                  <a:alpha val="0"/>
                </a:srgbClr>
              </a:clrTo>
            </a:clrChange>
          </a:blip>
          <a:stretch>
            <a:fillRect/>
          </a:stretch>
        </p:blipFill>
        <p:spPr>
          <a:xfrm>
            <a:off x="5752364" y="2868602"/>
            <a:ext cx="669174" cy="640080"/>
          </a:xfrm>
          <a:prstGeom prst="rect">
            <a:avLst/>
          </a:prstGeom>
        </p:spPr>
      </p:pic>
      <p:pic>
        <p:nvPicPr>
          <p:cNvPr id="96" name="Picture 95">
            <a:extLst>
              <a:ext uri="{FF2B5EF4-FFF2-40B4-BE49-F238E27FC236}">
                <a16:creationId xmlns:a16="http://schemas.microsoft.com/office/drawing/2014/main" id="{9E106BBF-FB32-B07A-F755-1AE30136B00D}"/>
              </a:ext>
            </a:extLst>
          </p:cNvPr>
          <p:cNvPicPr>
            <a:picLocks noChangeAspect="1"/>
          </p:cNvPicPr>
          <p:nvPr/>
        </p:nvPicPr>
        <p:blipFill>
          <a:blip r:embed="rId7">
            <a:clrChange>
              <a:clrFrom>
                <a:srgbClr val="F4F4F6"/>
              </a:clrFrom>
              <a:clrTo>
                <a:srgbClr val="F4F4F6">
                  <a:alpha val="0"/>
                </a:srgbClr>
              </a:clrTo>
            </a:clrChange>
          </a:blip>
          <a:stretch>
            <a:fillRect/>
          </a:stretch>
        </p:blipFill>
        <p:spPr>
          <a:xfrm>
            <a:off x="7511956" y="2868978"/>
            <a:ext cx="606612" cy="640080"/>
          </a:xfrm>
          <a:prstGeom prst="rect">
            <a:avLst/>
          </a:prstGeom>
        </p:spPr>
      </p:pic>
      <p:pic>
        <p:nvPicPr>
          <p:cNvPr id="98" name="Picture 97">
            <a:extLst>
              <a:ext uri="{FF2B5EF4-FFF2-40B4-BE49-F238E27FC236}">
                <a16:creationId xmlns:a16="http://schemas.microsoft.com/office/drawing/2014/main" id="{68138DA4-4F58-23B3-CF93-D970F7FCD5A8}"/>
              </a:ext>
            </a:extLst>
          </p:cNvPr>
          <p:cNvPicPr>
            <a:picLocks noChangeAspect="1"/>
          </p:cNvPicPr>
          <p:nvPr/>
        </p:nvPicPr>
        <p:blipFill rotWithShape="1">
          <a:blip r:embed="rId8">
            <a:clrChange>
              <a:clrFrom>
                <a:srgbClr val="CCCCCC"/>
              </a:clrFrom>
              <a:clrTo>
                <a:srgbClr val="CCCCCC">
                  <a:alpha val="0"/>
                </a:srgbClr>
              </a:clrTo>
            </a:clrChange>
          </a:blip>
          <a:srcRect l="9539" t="20543" r="4335" b="3489"/>
          <a:stretch/>
        </p:blipFill>
        <p:spPr>
          <a:xfrm>
            <a:off x="9223533" y="2962483"/>
            <a:ext cx="640080" cy="420992"/>
          </a:xfrm>
          <a:prstGeom prst="rect">
            <a:avLst/>
          </a:prstGeom>
        </p:spPr>
      </p:pic>
      <p:pic>
        <p:nvPicPr>
          <p:cNvPr id="100" name="Picture 99">
            <a:extLst>
              <a:ext uri="{FF2B5EF4-FFF2-40B4-BE49-F238E27FC236}">
                <a16:creationId xmlns:a16="http://schemas.microsoft.com/office/drawing/2014/main" id="{64C10922-277D-B500-62DD-10E24FF2923F}"/>
              </a:ext>
            </a:extLst>
          </p:cNvPr>
          <p:cNvPicPr>
            <a:picLocks noChangeAspect="1"/>
          </p:cNvPicPr>
          <p:nvPr/>
        </p:nvPicPr>
        <p:blipFill>
          <a:blip r:embed="rId9">
            <a:clrChange>
              <a:clrFrom>
                <a:srgbClr val="F4F4F6"/>
              </a:clrFrom>
              <a:clrTo>
                <a:srgbClr val="F4F4F6">
                  <a:alpha val="0"/>
                </a:srgbClr>
              </a:clrTo>
            </a:clrChange>
          </a:blip>
          <a:stretch>
            <a:fillRect/>
          </a:stretch>
        </p:blipFill>
        <p:spPr>
          <a:xfrm>
            <a:off x="5766911" y="4015185"/>
            <a:ext cx="640080" cy="635784"/>
          </a:xfrm>
          <a:prstGeom prst="rect">
            <a:avLst/>
          </a:prstGeom>
        </p:spPr>
      </p:pic>
      <p:pic>
        <p:nvPicPr>
          <p:cNvPr id="102" name="Picture 101">
            <a:extLst>
              <a:ext uri="{FF2B5EF4-FFF2-40B4-BE49-F238E27FC236}">
                <a16:creationId xmlns:a16="http://schemas.microsoft.com/office/drawing/2014/main" id="{67945AAE-9D7A-6AB6-D167-23720F389A9A}"/>
              </a:ext>
            </a:extLst>
          </p:cNvPr>
          <p:cNvPicPr>
            <a:picLocks noChangeAspect="1"/>
          </p:cNvPicPr>
          <p:nvPr/>
        </p:nvPicPr>
        <p:blipFill>
          <a:blip r:embed="rId10">
            <a:clrChange>
              <a:clrFrom>
                <a:srgbClr val="F4F4F6"/>
              </a:clrFrom>
              <a:clrTo>
                <a:srgbClr val="F4F4F6">
                  <a:alpha val="0"/>
                </a:srgbClr>
              </a:clrTo>
            </a:clrChange>
          </a:blip>
          <a:stretch>
            <a:fillRect/>
          </a:stretch>
        </p:blipFill>
        <p:spPr>
          <a:xfrm>
            <a:off x="7533746" y="3991012"/>
            <a:ext cx="563033" cy="457200"/>
          </a:xfrm>
          <a:prstGeom prst="rect">
            <a:avLst/>
          </a:prstGeom>
        </p:spPr>
      </p:pic>
      <p:sp>
        <p:nvSpPr>
          <p:cNvPr id="103" name="TextBox 102">
            <a:extLst>
              <a:ext uri="{FF2B5EF4-FFF2-40B4-BE49-F238E27FC236}">
                <a16:creationId xmlns:a16="http://schemas.microsoft.com/office/drawing/2014/main" id="{F799F824-36C2-D61D-9F20-6FD866155A17}"/>
              </a:ext>
            </a:extLst>
          </p:cNvPr>
          <p:cNvSpPr txBox="1"/>
          <p:nvPr/>
        </p:nvSpPr>
        <p:spPr>
          <a:xfrm>
            <a:off x="619125" y="5539738"/>
            <a:ext cx="6078908" cy="369332"/>
          </a:xfrm>
          <a:prstGeom prst="rect">
            <a:avLst/>
          </a:prstGeom>
          <a:noFill/>
        </p:spPr>
        <p:txBody>
          <a:bodyPr wrap="none" rtlCol="0">
            <a:spAutoFit/>
          </a:bodyPr>
          <a:lstStyle/>
          <a:p>
            <a:pPr marL="285750" indent="-285750">
              <a:buFont typeface="Wingdings" panose="05000000000000000000" pitchFamily="2" charset="2"/>
              <a:buChar char="Ø"/>
            </a:pPr>
            <a:r>
              <a:rPr lang="en-US" b="1" dirty="0">
                <a:solidFill>
                  <a:schemeClr val="accent1"/>
                </a:solidFill>
              </a:rPr>
              <a:t>Only the general and street funds are in scope for FSP</a:t>
            </a:r>
          </a:p>
        </p:txBody>
      </p:sp>
    </p:spTree>
    <p:extLst>
      <p:ext uri="{BB962C8B-B14F-4D97-AF65-F5344CB8AC3E}">
        <p14:creationId xmlns:p14="http://schemas.microsoft.com/office/powerpoint/2010/main" val="29244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057"/>
            <a:ext cx="10515600" cy="629729"/>
          </a:xfrm>
        </p:spPr>
        <p:txBody>
          <a:bodyPr>
            <a:noAutofit/>
          </a:bodyPr>
          <a:lstStyle/>
          <a:p>
            <a:pPr marL="0" indent="0" algn="l">
              <a:buNone/>
            </a:pPr>
            <a:r>
              <a:rPr lang="en-US" b="1" dirty="0"/>
              <a:t>Top general fund </a:t>
            </a:r>
            <a:r>
              <a:rPr lang="en-US" dirty="0"/>
              <a:t>line items</a:t>
            </a:r>
            <a:r>
              <a:rPr lang="en-US" b="1" dirty="0"/>
              <a:t> (biennium)</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8</a:t>
            </a:fld>
            <a:endParaRPr lang="en-US"/>
          </a:p>
        </p:txBody>
      </p:sp>
      <p:sp>
        <p:nvSpPr>
          <p:cNvPr id="8" name="Rectangle 7"/>
          <p:cNvSpPr/>
          <p:nvPr/>
        </p:nvSpPr>
        <p:spPr>
          <a:xfrm>
            <a:off x="0" y="0"/>
            <a:ext cx="12192000" cy="5660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49" name="TextBox 48">
            <a:extLst>
              <a:ext uri="{FF2B5EF4-FFF2-40B4-BE49-F238E27FC236}">
                <a16:creationId xmlns:a16="http://schemas.microsoft.com/office/drawing/2014/main" id="{ECFC6E8B-AA96-4490-D876-2504966F58D3}"/>
              </a:ext>
            </a:extLst>
          </p:cNvPr>
          <p:cNvSpPr txBox="1"/>
          <p:nvPr/>
        </p:nvSpPr>
        <p:spPr>
          <a:xfrm>
            <a:off x="800100" y="1480837"/>
            <a:ext cx="1691489" cy="400110"/>
          </a:xfrm>
          <a:prstGeom prst="rect">
            <a:avLst/>
          </a:prstGeom>
          <a:noFill/>
        </p:spPr>
        <p:txBody>
          <a:bodyPr wrap="none" rtlCol="0">
            <a:spAutoFit/>
          </a:bodyPr>
          <a:lstStyle/>
          <a:p>
            <a:r>
              <a:rPr lang="en-US" sz="2000" b="1" dirty="0">
                <a:solidFill>
                  <a:schemeClr val="accent5">
                    <a:lumMod val="50000"/>
                  </a:schemeClr>
                </a:solidFill>
              </a:rPr>
              <a:t>Expenditures</a:t>
            </a:r>
          </a:p>
        </p:txBody>
      </p:sp>
      <p:pic>
        <p:nvPicPr>
          <p:cNvPr id="50" name="Picture 49">
            <a:extLst>
              <a:ext uri="{FF2B5EF4-FFF2-40B4-BE49-F238E27FC236}">
                <a16:creationId xmlns:a16="http://schemas.microsoft.com/office/drawing/2014/main" id="{9E56FF8B-C953-446A-AC6D-DB8AF6F91D03}"/>
              </a:ext>
            </a:extLst>
          </p:cNvPr>
          <p:cNvPicPr>
            <a:picLocks noChangeAspect="1"/>
          </p:cNvPicPr>
          <p:nvPr/>
        </p:nvPicPr>
        <p:blipFill>
          <a:blip r:embed="rId2">
            <a:clrChange>
              <a:clrFrom>
                <a:srgbClr val="F4F4F6"/>
              </a:clrFrom>
              <a:clrTo>
                <a:srgbClr val="F4F4F6">
                  <a:alpha val="0"/>
                </a:srgbClr>
              </a:clrTo>
            </a:clrChange>
            <a:duotone>
              <a:schemeClr val="accent5">
                <a:shade val="45000"/>
                <a:satMod val="135000"/>
              </a:schemeClr>
              <a:prstClr val="white"/>
            </a:duotone>
          </a:blip>
          <a:stretch>
            <a:fillRect/>
          </a:stretch>
        </p:blipFill>
        <p:spPr>
          <a:xfrm>
            <a:off x="428624" y="1498012"/>
            <a:ext cx="387096" cy="365760"/>
          </a:xfrm>
          <a:prstGeom prst="rect">
            <a:avLst/>
          </a:prstGeom>
        </p:spPr>
      </p:pic>
      <p:sp>
        <p:nvSpPr>
          <p:cNvPr id="51" name="TextBox 50">
            <a:extLst>
              <a:ext uri="{FF2B5EF4-FFF2-40B4-BE49-F238E27FC236}">
                <a16:creationId xmlns:a16="http://schemas.microsoft.com/office/drawing/2014/main" id="{C8BD60A4-E5BE-C637-9076-B14808EC271B}"/>
              </a:ext>
            </a:extLst>
          </p:cNvPr>
          <p:cNvSpPr txBox="1"/>
          <p:nvPr/>
        </p:nvSpPr>
        <p:spPr>
          <a:xfrm>
            <a:off x="6442374" y="1480837"/>
            <a:ext cx="1313180" cy="400110"/>
          </a:xfrm>
          <a:prstGeom prst="rect">
            <a:avLst/>
          </a:prstGeom>
          <a:noFill/>
        </p:spPr>
        <p:txBody>
          <a:bodyPr wrap="none" rtlCol="0">
            <a:spAutoFit/>
          </a:bodyPr>
          <a:lstStyle/>
          <a:p>
            <a:r>
              <a:rPr lang="en-US" sz="2000" b="1" dirty="0">
                <a:solidFill>
                  <a:schemeClr val="tx2"/>
                </a:solidFill>
              </a:rPr>
              <a:t>Revenues</a:t>
            </a:r>
          </a:p>
        </p:txBody>
      </p:sp>
      <p:pic>
        <p:nvPicPr>
          <p:cNvPr id="64" name="Picture 63">
            <a:extLst>
              <a:ext uri="{FF2B5EF4-FFF2-40B4-BE49-F238E27FC236}">
                <a16:creationId xmlns:a16="http://schemas.microsoft.com/office/drawing/2014/main" id="{44503D1B-338E-A98B-B294-4EFA74E9FF81}"/>
              </a:ext>
            </a:extLst>
          </p:cNvPr>
          <p:cNvPicPr>
            <a:picLocks noChangeAspect="1"/>
          </p:cNvPicPr>
          <p:nvPr/>
        </p:nvPicPr>
        <p:blipFill>
          <a:blip r:embed="rId3">
            <a:clrChange>
              <a:clrFrom>
                <a:srgbClr val="F4F4F6"/>
              </a:clrFrom>
              <a:clrTo>
                <a:srgbClr val="F4F4F6">
                  <a:alpha val="0"/>
                </a:srgbClr>
              </a:clrTo>
            </a:clrChange>
            <a:duotone>
              <a:schemeClr val="accent1">
                <a:shade val="45000"/>
                <a:satMod val="135000"/>
              </a:schemeClr>
              <a:prstClr val="white"/>
            </a:duotone>
          </a:blip>
          <a:stretch>
            <a:fillRect/>
          </a:stretch>
        </p:blipFill>
        <p:spPr>
          <a:xfrm>
            <a:off x="6088760" y="1498012"/>
            <a:ext cx="388620" cy="365760"/>
          </a:xfrm>
          <a:prstGeom prst="rect">
            <a:avLst/>
          </a:prstGeom>
        </p:spPr>
      </p:pic>
      <p:sp>
        <p:nvSpPr>
          <p:cNvPr id="4" name="TextBox 3">
            <a:extLst>
              <a:ext uri="{FF2B5EF4-FFF2-40B4-BE49-F238E27FC236}">
                <a16:creationId xmlns:a16="http://schemas.microsoft.com/office/drawing/2014/main" id="{2C7D6576-01AD-8D5C-19F7-81508D71FB28}"/>
              </a:ext>
            </a:extLst>
          </p:cNvPr>
          <p:cNvSpPr txBox="1"/>
          <p:nvPr/>
        </p:nvSpPr>
        <p:spPr>
          <a:xfrm>
            <a:off x="1244344" y="1994548"/>
            <a:ext cx="4451606" cy="707886"/>
          </a:xfrm>
          <a:prstGeom prst="rect">
            <a:avLst/>
          </a:prstGeom>
          <a:noFill/>
        </p:spPr>
        <p:txBody>
          <a:bodyPr wrap="square" rtlCol="0" anchor="ctr">
            <a:spAutoFit/>
          </a:bodyPr>
          <a:lstStyle/>
          <a:p>
            <a:r>
              <a:rPr lang="en-US" sz="2000" b="1" dirty="0"/>
              <a:t>Public safety</a:t>
            </a:r>
          </a:p>
          <a:p>
            <a:r>
              <a:rPr lang="en-US" sz="2000" dirty="0"/>
              <a:t>$10 million (32%)</a:t>
            </a:r>
          </a:p>
        </p:txBody>
      </p:sp>
      <p:sp>
        <p:nvSpPr>
          <p:cNvPr id="9" name="TextBox 8">
            <a:extLst>
              <a:ext uri="{FF2B5EF4-FFF2-40B4-BE49-F238E27FC236}">
                <a16:creationId xmlns:a16="http://schemas.microsoft.com/office/drawing/2014/main" id="{BA78E741-93AC-82A6-6673-F41DE0D313C3}"/>
              </a:ext>
            </a:extLst>
          </p:cNvPr>
          <p:cNvSpPr txBox="1"/>
          <p:nvPr/>
        </p:nvSpPr>
        <p:spPr>
          <a:xfrm>
            <a:off x="1244344" y="2846363"/>
            <a:ext cx="4451606" cy="707886"/>
          </a:xfrm>
          <a:prstGeom prst="rect">
            <a:avLst/>
          </a:prstGeom>
          <a:noFill/>
        </p:spPr>
        <p:txBody>
          <a:bodyPr wrap="square" rtlCol="0" anchor="ctr">
            <a:spAutoFit/>
          </a:bodyPr>
          <a:lstStyle/>
          <a:p>
            <a:r>
              <a:rPr lang="en-US" sz="2000" b="1" dirty="0"/>
              <a:t>Public works, parks &amp; facilities </a:t>
            </a:r>
          </a:p>
          <a:p>
            <a:r>
              <a:rPr lang="en-US" sz="2000" dirty="0"/>
              <a:t>$3.7 million (12%)</a:t>
            </a:r>
          </a:p>
        </p:txBody>
      </p:sp>
      <p:sp>
        <p:nvSpPr>
          <p:cNvPr id="13" name="TextBox 12">
            <a:extLst>
              <a:ext uri="{FF2B5EF4-FFF2-40B4-BE49-F238E27FC236}">
                <a16:creationId xmlns:a16="http://schemas.microsoft.com/office/drawing/2014/main" id="{C58EDD0A-8960-ED50-28AF-4E425A2CE230}"/>
              </a:ext>
            </a:extLst>
          </p:cNvPr>
          <p:cNvSpPr txBox="1"/>
          <p:nvPr/>
        </p:nvSpPr>
        <p:spPr>
          <a:xfrm>
            <a:off x="1244344" y="3698178"/>
            <a:ext cx="4451606" cy="707886"/>
          </a:xfrm>
          <a:prstGeom prst="rect">
            <a:avLst/>
          </a:prstGeom>
          <a:noFill/>
        </p:spPr>
        <p:txBody>
          <a:bodyPr wrap="square" rtlCol="0" anchor="ctr">
            <a:spAutoFit/>
          </a:bodyPr>
          <a:lstStyle/>
          <a:p>
            <a:r>
              <a:rPr lang="en-US" sz="2000" b="1" dirty="0"/>
              <a:t>City Manager office</a:t>
            </a:r>
          </a:p>
          <a:p>
            <a:r>
              <a:rPr lang="en-US" sz="2000" dirty="0"/>
              <a:t>$3.6 million (12%)</a:t>
            </a:r>
          </a:p>
        </p:txBody>
      </p:sp>
      <p:sp>
        <p:nvSpPr>
          <p:cNvPr id="14" name="TextBox 13">
            <a:extLst>
              <a:ext uri="{FF2B5EF4-FFF2-40B4-BE49-F238E27FC236}">
                <a16:creationId xmlns:a16="http://schemas.microsoft.com/office/drawing/2014/main" id="{595A366B-E236-A3AF-C3FB-AF906C118AB7}"/>
              </a:ext>
            </a:extLst>
          </p:cNvPr>
          <p:cNvSpPr txBox="1"/>
          <p:nvPr/>
        </p:nvSpPr>
        <p:spPr>
          <a:xfrm>
            <a:off x="1244344" y="4549993"/>
            <a:ext cx="4451606" cy="707886"/>
          </a:xfrm>
          <a:prstGeom prst="rect">
            <a:avLst/>
          </a:prstGeom>
          <a:noFill/>
        </p:spPr>
        <p:txBody>
          <a:bodyPr wrap="square" rtlCol="0" anchor="ctr">
            <a:spAutoFit/>
          </a:bodyPr>
          <a:lstStyle/>
          <a:p>
            <a:r>
              <a:rPr lang="en-US" sz="2000" b="1" dirty="0"/>
              <a:t>Other expenditures</a:t>
            </a:r>
          </a:p>
          <a:p>
            <a:r>
              <a:rPr lang="en-US" sz="2000" dirty="0"/>
              <a:t>$14.0 million (44%)</a:t>
            </a:r>
          </a:p>
        </p:txBody>
      </p:sp>
      <p:cxnSp>
        <p:nvCxnSpPr>
          <p:cNvPr id="19" name="Straight Connector 18">
            <a:extLst>
              <a:ext uri="{FF2B5EF4-FFF2-40B4-BE49-F238E27FC236}">
                <a16:creationId xmlns:a16="http://schemas.microsoft.com/office/drawing/2014/main" id="{BA9CE97C-7136-6B64-C10C-511C150ED8A1}"/>
              </a:ext>
            </a:extLst>
          </p:cNvPr>
          <p:cNvCxnSpPr/>
          <p:nvPr/>
        </p:nvCxnSpPr>
        <p:spPr>
          <a:xfrm>
            <a:off x="1333500" y="5401808"/>
            <a:ext cx="457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CDC65B5-D6F2-D251-A4B4-47AEB7A97AD5}"/>
              </a:ext>
            </a:extLst>
          </p:cNvPr>
          <p:cNvSpPr txBox="1"/>
          <p:nvPr/>
        </p:nvSpPr>
        <p:spPr>
          <a:xfrm>
            <a:off x="1244344" y="5545738"/>
            <a:ext cx="4451606" cy="400110"/>
          </a:xfrm>
          <a:prstGeom prst="rect">
            <a:avLst/>
          </a:prstGeom>
          <a:noFill/>
        </p:spPr>
        <p:txBody>
          <a:bodyPr wrap="square" rtlCol="0">
            <a:spAutoFit/>
          </a:bodyPr>
          <a:lstStyle/>
          <a:p>
            <a:r>
              <a:rPr lang="en-US" sz="2000" dirty="0"/>
              <a:t>$31.3 million</a:t>
            </a:r>
          </a:p>
        </p:txBody>
      </p:sp>
      <p:sp>
        <p:nvSpPr>
          <p:cNvPr id="21" name="TextBox 20">
            <a:extLst>
              <a:ext uri="{FF2B5EF4-FFF2-40B4-BE49-F238E27FC236}">
                <a16:creationId xmlns:a16="http://schemas.microsoft.com/office/drawing/2014/main" id="{FEB5262A-7B03-FA42-11FD-36FA6BDFAA94}"/>
              </a:ext>
            </a:extLst>
          </p:cNvPr>
          <p:cNvSpPr txBox="1"/>
          <p:nvPr/>
        </p:nvSpPr>
        <p:spPr>
          <a:xfrm>
            <a:off x="7111216" y="1994548"/>
            <a:ext cx="4451606" cy="707886"/>
          </a:xfrm>
          <a:prstGeom prst="rect">
            <a:avLst/>
          </a:prstGeom>
          <a:noFill/>
        </p:spPr>
        <p:txBody>
          <a:bodyPr wrap="square" rtlCol="0" anchor="ctr">
            <a:spAutoFit/>
          </a:bodyPr>
          <a:lstStyle/>
          <a:p>
            <a:r>
              <a:rPr lang="en-US" sz="2000" b="1" dirty="0"/>
              <a:t>Property taxes</a:t>
            </a:r>
          </a:p>
          <a:p>
            <a:r>
              <a:rPr lang="en-US" sz="2000" dirty="0"/>
              <a:t>$11.5 million (37%)</a:t>
            </a:r>
          </a:p>
        </p:txBody>
      </p:sp>
      <p:sp>
        <p:nvSpPr>
          <p:cNvPr id="22" name="TextBox 21">
            <a:extLst>
              <a:ext uri="{FF2B5EF4-FFF2-40B4-BE49-F238E27FC236}">
                <a16:creationId xmlns:a16="http://schemas.microsoft.com/office/drawing/2014/main" id="{D1D1D72D-FC75-CE03-7993-2846F4A5C9D0}"/>
              </a:ext>
            </a:extLst>
          </p:cNvPr>
          <p:cNvSpPr txBox="1"/>
          <p:nvPr/>
        </p:nvSpPr>
        <p:spPr>
          <a:xfrm>
            <a:off x="7111216" y="2846363"/>
            <a:ext cx="4451606" cy="707886"/>
          </a:xfrm>
          <a:prstGeom prst="rect">
            <a:avLst/>
          </a:prstGeom>
          <a:noFill/>
        </p:spPr>
        <p:txBody>
          <a:bodyPr wrap="square" rtlCol="0" anchor="ctr">
            <a:spAutoFit/>
          </a:bodyPr>
          <a:lstStyle/>
          <a:p>
            <a:r>
              <a:rPr lang="en-US" sz="2000" b="1" dirty="0"/>
              <a:t>Sales taxes</a:t>
            </a:r>
          </a:p>
          <a:p>
            <a:r>
              <a:rPr lang="en-US" sz="2000" dirty="0"/>
              <a:t>$8.9 million (28%)</a:t>
            </a:r>
          </a:p>
        </p:txBody>
      </p:sp>
      <p:sp>
        <p:nvSpPr>
          <p:cNvPr id="23" name="TextBox 22">
            <a:extLst>
              <a:ext uri="{FF2B5EF4-FFF2-40B4-BE49-F238E27FC236}">
                <a16:creationId xmlns:a16="http://schemas.microsoft.com/office/drawing/2014/main" id="{D1D54C79-DED7-6F22-21A7-209F50AB613D}"/>
              </a:ext>
            </a:extLst>
          </p:cNvPr>
          <p:cNvSpPr txBox="1"/>
          <p:nvPr/>
        </p:nvSpPr>
        <p:spPr>
          <a:xfrm>
            <a:off x="7111216" y="3698178"/>
            <a:ext cx="4451606" cy="707886"/>
          </a:xfrm>
          <a:prstGeom prst="rect">
            <a:avLst/>
          </a:prstGeom>
          <a:noFill/>
        </p:spPr>
        <p:txBody>
          <a:bodyPr wrap="square" rtlCol="0" anchor="ctr">
            <a:spAutoFit/>
          </a:bodyPr>
          <a:lstStyle/>
          <a:p>
            <a:r>
              <a:rPr lang="en-US" sz="2000" b="1" dirty="0"/>
              <a:t>Utilities taxes (</a:t>
            </a:r>
            <a:r>
              <a:rPr lang="en-US" sz="2000" b="1" dirty="0" err="1"/>
              <a:t>elec</a:t>
            </a:r>
            <a:r>
              <a:rPr lang="en-US" sz="2000" b="1" dirty="0"/>
              <a:t>/gas/cable…)</a:t>
            </a:r>
          </a:p>
          <a:p>
            <a:r>
              <a:rPr lang="en-US" sz="2000" dirty="0"/>
              <a:t>$3.9 million (12%)</a:t>
            </a:r>
          </a:p>
        </p:txBody>
      </p:sp>
      <p:sp>
        <p:nvSpPr>
          <p:cNvPr id="28" name="TextBox 27">
            <a:extLst>
              <a:ext uri="{FF2B5EF4-FFF2-40B4-BE49-F238E27FC236}">
                <a16:creationId xmlns:a16="http://schemas.microsoft.com/office/drawing/2014/main" id="{80B47CD1-5178-2E7A-DF75-CE3EB8DA4C54}"/>
              </a:ext>
            </a:extLst>
          </p:cNvPr>
          <p:cNvSpPr txBox="1"/>
          <p:nvPr/>
        </p:nvSpPr>
        <p:spPr>
          <a:xfrm>
            <a:off x="7111216" y="4549993"/>
            <a:ext cx="4451606" cy="707886"/>
          </a:xfrm>
          <a:prstGeom prst="rect">
            <a:avLst/>
          </a:prstGeom>
          <a:noFill/>
        </p:spPr>
        <p:txBody>
          <a:bodyPr wrap="square" rtlCol="0" anchor="ctr">
            <a:spAutoFit/>
          </a:bodyPr>
          <a:lstStyle/>
          <a:p>
            <a:r>
              <a:rPr lang="en-US" sz="2000" b="1" dirty="0"/>
              <a:t>Other revenues</a:t>
            </a:r>
          </a:p>
          <a:p>
            <a:r>
              <a:rPr lang="en-US" sz="2000" dirty="0"/>
              <a:t>$7.0 million (23%)</a:t>
            </a:r>
          </a:p>
        </p:txBody>
      </p:sp>
      <p:cxnSp>
        <p:nvCxnSpPr>
          <p:cNvPr id="30" name="Straight Connector 29">
            <a:extLst>
              <a:ext uri="{FF2B5EF4-FFF2-40B4-BE49-F238E27FC236}">
                <a16:creationId xmlns:a16="http://schemas.microsoft.com/office/drawing/2014/main" id="{E3E48C56-9D07-EF86-3F03-31713C964379}"/>
              </a:ext>
            </a:extLst>
          </p:cNvPr>
          <p:cNvCxnSpPr/>
          <p:nvPr/>
        </p:nvCxnSpPr>
        <p:spPr>
          <a:xfrm>
            <a:off x="7200372" y="5401808"/>
            <a:ext cx="457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643382E-010B-2A2B-3382-861AF87E5C26}"/>
              </a:ext>
            </a:extLst>
          </p:cNvPr>
          <p:cNvSpPr txBox="1"/>
          <p:nvPr/>
        </p:nvSpPr>
        <p:spPr>
          <a:xfrm>
            <a:off x="7111216" y="5545738"/>
            <a:ext cx="4451606" cy="400110"/>
          </a:xfrm>
          <a:prstGeom prst="rect">
            <a:avLst/>
          </a:prstGeom>
          <a:noFill/>
        </p:spPr>
        <p:txBody>
          <a:bodyPr wrap="square" rtlCol="0">
            <a:spAutoFit/>
          </a:bodyPr>
          <a:lstStyle/>
          <a:p>
            <a:r>
              <a:rPr lang="en-US" sz="2000" dirty="0"/>
              <a:t>$31.3 million</a:t>
            </a:r>
          </a:p>
        </p:txBody>
      </p:sp>
      <p:pic>
        <p:nvPicPr>
          <p:cNvPr id="32" name="Picture 31">
            <a:extLst>
              <a:ext uri="{FF2B5EF4-FFF2-40B4-BE49-F238E27FC236}">
                <a16:creationId xmlns:a16="http://schemas.microsoft.com/office/drawing/2014/main" id="{BB0513D6-012A-B552-0BAB-6D4F5453C6EC}"/>
              </a:ext>
            </a:extLst>
          </p:cNvPr>
          <p:cNvPicPr>
            <a:picLocks noChangeAspect="1"/>
          </p:cNvPicPr>
          <p:nvPr/>
        </p:nvPicPr>
        <p:blipFill>
          <a:blip r:embed="rId3">
            <a:clrChange>
              <a:clrFrom>
                <a:srgbClr val="F4F4F6"/>
              </a:clrFrom>
              <a:clrTo>
                <a:srgbClr val="F4F4F6">
                  <a:alpha val="0"/>
                </a:srgbClr>
              </a:clrTo>
            </a:clrChange>
            <a:duotone>
              <a:schemeClr val="accent1">
                <a:shade val="45000"/>
                <a:satMod val="135000"/>
              </a:schemeClr>
              <a:prstClr val="white"/>
            </a:duotone>
          </a:blip>
          <a:stretch>
            <a:fillRect/>
          </a:stretch>
        </p:blipFill>
        <p:spPr>
          <a:xfrm>
            <a:off x="6665614" y="4721056"/>
            <a:ext cx="388620" cy="365760"/>
          </a:xfrm>
          <a:prstGeom prst="rect">
            <a:avLst/>
          </a:prstGeom>
        </p:spPr>
      </p:pic>
      <p:pic>
        <p:nvPicPr>
          <p:cNvPr id="33" name="Picture 32">
            <a:extLst>
              <a:ext uri="{FF2B5EF4-FFF2-40B4-BE49-F238E27FC236}">
                <a16:creationId xmlns:a16="http://schemas.microsoft.com/office/drawing/2014/main" id="{27B8FA50-5A01-0B69-BED5-6FB5F49E21C8}"/>
              </a:ext>
            </a:extLst>
          </p:cNvPr>
          <p:cNvPicPr>
            <a:picLocks noChangeAspect="1"/>
          </p:cNvPicPr>
          <p:nvPr/>
        </p:nvPicPr>
        <p:blipFill>
          <a:blip r:embed="rId2">
            <a:clrChange>
              <a:clrFrom>
                <a:srgbClr val="F4F4F6"/>
              </a:clrFrom>
              <a:clrTo>
                <a:srgbClr val="F4F4F6">
                  <a:alpha val="0"/>
                </a:srgbClr>
              </a:clrTo>
            </a:clrChange>
            <a:duotone>
              <a:schemeClr val="accent5">
                <a:shade val="45000"/>
                <a:satMod val="135000"/>
              </a:schemeClr>
              <a:prstClr val="white"/>
            </a:duotone>
          </a:blip>
          <a:stretch>
            <a:fillRect/>
          </a:stretch>
        </p:blipFill>
        <p:spPr>
          <a:xfrm>
            <a:off x="766199" y="4721056"/>
            <a:ext cx="387096" cy="365760"/>
          </a:xfrm>
          <a:prstGeom prst="rect">
            <a:avLst/>
          </a:prstGeom>
        </p:spPr>
      </p:pic>
      <p:pic>
        <p:nvPicPr>
          <p:cNvPr id="35" name="Picture 34">
            <a:extLst>
              <a:ext uri="{FF2B5EF4-FFF2-40B4-BE49-F238E27FC236}">
                <a16:creationId xmlns:a16="http://schemas.microsoft.com/office/drawing/2014/main" id="{3FB71B24-C16B-C2EF-3225-AD73D2FAE287}"/>
              </a:ext>
            </a:extLst>
          </p:cNvPr>
          <p:cNvPicPr>
            <a:picLocks noChangeAspect="1"/>
          </p:cNvPicPr>
          <p:nvPr/>
        </p:nvPicPr>
        <p:blipFill>
          <a:blip r:embed="rId4">
            <a:clrChange>
              <a:clrFrom>
                <a:srgbClr val="F4F4F6"/>
              </a:clrFrom>
              <a:clrTo>
                <a:srgbClr val="F4F4F6">
                  <a:alpha val="0"/>
                </a:srgbClr>
              </a:clrTo>
            </a:clrChange>
            <a:duotone>
              <a:schemeClr val="accent5">
                <a:shade val="45000"/>
                <a:satMod val="135000"/>
              </a:schemeClr>
              <a:prstClr val="white"/>
            </a:duotone>
          </a:blip>
          <a:stretch>
            <a:fillRect/>
          </a:stretch>
        </p:blipFill>
        <p:spPr>
          <a:xfrm>
            <a:off x="755588" y="2115891"/>
            <a:ext cx="408318" cy="457200"/>
          </a:xfrm>
          <a:prstGeom prst="rect">
            <a:avLst/>
          </a:prstGeom>
        </p:spPr>
      </p:pic>
      <p:pic>
        <p:nvPicPr>
          <p:cNvPr id="37" name="Picture 36">
            <a:extLst>
              <a:ext uri="{FF2B5EF4-FFF2-40B4-BE49-F238E27FC236}">
                <a16:creationId xmlns:a16="http://schemas.microsoft.com/office/drawing/2014/main" id="{F04FED0A-7ACD-0B8D-7772-D82B2093F3AD}"/>
              </a:ext>
            </a:extLst>
          </p:cNvPr>
          <p:cNvPicPr>
            <a:picLocks noChangeAspect="1"/>
          </p:cNvPicPr>
          <p:nvPr/>
        </p:nvPicPr>
        <p:blipFill>
          <a:blip r:embed="rId5">
            <a:clrChange>
              <a:clrFrom>
                <a:srgbClr val="F4F4F6"/>
              </a:clrFrom>
              <a:clrTo>
                <a:srgbClr val="F4F4F6">
                  <a:alpha val="0"/>
                </a:srgbClr>
              </a:clrTo>
            </a:clrChange>
            <a:duotone>
              <a:schemeClr val="accent5">
                <a:shade val="45000"/>
                <a:satMod val="135000"/>
              </a:schemeClr>
              <a:prstClr val="white"/>
            </a:duotone>
          </a:blip>
          <a:stretch>
            <a:fillRect/>
          </a:stretch>
        </p:blipFill>
        <p:spPr>
          <a:xfrm>
            <a:off x="703715" y="2971706"/>
            <a:ext cx="512064" cy="457200"/>
          </a:xfrm>
          <a:prstGeom prst="rect">
            <a:avLst/>
          </a:prstGeom>
        </p:spPr>
      </p:pic>
      <p:pic>
        <p:nvPicPr>
          <p:cNvPr id="39" name="Picture 38">
            <a:extLst>
              <a:ext uri="{FF2B5EF4-FFF2-40B4-BE49-F238E27FC236}">
                <a16:creationId xmlns:a16="http://schemas.microsoft.com/office/drawing/2014/main" id="{6BB8A3D6-1901-299C-3EA3-226CABBC22FF}"/>
              </a:ext>
            </a:extLst>
          </p:cNvPr>
          <p:cNvPicPr>
            <a:picLocks noChangeAspect="1"/>
          </p:cNvPicPr>
          <p:nvPr/>
        </p:nvPicPr>
        <p:blipFill>
          <a:blip r:embed="rId6">
            <a:clrChange>
              <a:clrFrom>
                <a:srgbClr val="CCCCCC"/>
              </a:clrFrom>
              <a:clrTo>
                <a:srgbClr val="CCCCCC">
                  <a:alpha val="0"/>
                </a:srgbClr>
              </a:clrTo>
            </a:clrChange>
            <a:duotone>
              <a:schemeClr val="accent5">
                <a:shade val="45000"/>
                <a:satMod val="135000"/>
              </a:schemeClr>
              <a:prstClr val="white"/>
            </a:duotone>
          </a:blip>
          <a:stretch>
            <a:fillRect/>
          </a:stretch>
        </p:blipFill>
        <p:spPr>
          <a:xfrm>
            <a:off x="755588" y="3823521"/>
            <a:ext cx="483898" cy="457200"/>
          </a:xfrm>
          <a:prstGeom prst="rect">
            <a:avLst/>
          </a:prstGeom>
        </p:spPr>
      </p:pic>
      <p:pic>
        <p:nvPicPr>
          <p:cNvPr id="42" name="Picture 41">
            <a:extLst>
              <a:ext uri="{FF2B5EF4-FFF2-40B4-BE49-F238E27FC236}">
                <a16:creationId xmlns:a16="http://schemas.microsoft.com/office/drawing/2014/main" id="{4D3E0744-1BB7-A41F-9847-D6948CD438DF}"/>
              </a:ext>
            </a:extLst>
          </p:cNvPr>
          <p:cNvPicPr>
            <a:picLocks noChangeAspect="1"/>
          </p:cNvPicPr>
          <p:nvPr/>
        </p:nvPicPr>
        <p:blipFill rotWithShape="1">
          <a:blip r:embed="rId7">
            <a:clrChange>
              <a:clrFrom>
                <a:srgbClr val="CCCCCC"/>
              </a:clrFrom>
              <a:clrTo>
                <a:srgbClr val="CCCCCC">
                  <a:alpha val="0"/>
                </a:srgbClr>
              </a:clrTo>
            </a:clrChange>
            <a:duotone>
              <a:schemeClr val="accent1">
                <a:shade val="45000"/>
                <a:satMod val="135000"/>
              </a:schemeClr>
              <a:prstClr val="white"/>
            </a:duotone>
          </a:blip>
          <a:srcRect l="9394"/>
          <a:stretch/>
        </p:blipFill>
        <p:spPr>
          <a:xfrm>
            <a:off x="6608632" y="2115891"/>
            <a:ext cx="502584" cy="457200"/>
          </a:xfrm>
          <a:prstGeom prst="rect">
            <a:avLst/>
          </a:prstGeom>
        </p:spPr>
      </p:pic>
      <p:pic>
        <p:nvPicPr>
          <p:cNvPr id="44" name="Picture 43">
            <a:extLst>
              <a:ext uri="{FF2B5EF4-FFF2-40B4-BE49-F238E27FC236}">
                <a16:creationId xmlns:a16="http://schemas.microsoft.com/office/drawing/2014/main" id="{8553EE05-3236-7373-CFEE-177D31A9464E}"/>
              </a:ext>
            </a:extLst>
          </p:cNvPr>
          <p:cNvPicPr>
            <a:picLocks noChangeAspect="1"/>
          </p:cNvPicPr>
          <p:nvPr/>
        </p:nvPicPr>
        <p:blipFill>
          <a:blip r:embed="rId8">
            <a:clrChange>
              <a:clrFrom>
                <a:srgbClr val="F4F4F6"/>
              </a:clrFrom>
              <a:clrTo>
                <a:srgbClr val="F4F4F6">
                  <a:alpha val="0"/>
                </a:srgbClr>
              </a:clrTo>
            </a:clrChange>
            <a:duotone>
              <a:schemeClr val="accent1">
                <a:shade val="45000"/>
                <a:satMod val="135000"/>
              </a:schemeClr>
              <a:prstClr val="white"/>
            </a:duotone>
          </a:blip>
          <a:stretch>
            <a:fillRect/>
          </a:stretch>
        </p:blipFill>
        <p:spPr>
          <a:xfrm>
            <a:off x="6608632" y="2971706"/>
            <a:ext cx="488633" cy="457200"/>
          </a:xfrm>
          <a:prstGeom prst="rect">
            <a:avLst/>
          </a:prstGeom>
        </p:spPr>
      </p:pic>
      <p:pic>
        <p:nvPicPr>
          <p:cNvPr id="65" name="Picture 64">
            <a:extLst>
              <a:ext uri="{FF2B5EF4-FFF2-40B4-BE49-F238E27FC236}">
                <a16:creationId xmlns:a16="http://schemas.microsoft.com/office/drawing/2014/main" id="{C95F074E-9390-745F-08E6-853D1A83FDE0}"/>
              </a:ext>
            </a:extLst>
          </p:cNvPr>
          <p:cNvPicPr>
            <a:picLocks noChangeAspect="1"/>
          </p:cNvPicPr>
          <p:nvPr/>
        </p:nvPicPr>
        <p:blipFill rotWithShape="1">
          <a:blip r:embed="rId9">
            <a:clrChange>
              <a:clrFrom>
                <a:srgbClr val="F4F4F6"/>
              </a:clrFrom>
              <a:clrTo>
                <a:srgbClr val="F4F4F6">
                  <a:alpha val="0"/>
                </a:srgbClr>
              </a:clrTo>
            </a:clrChange>
            <a:duotone>
              <a:schemeClr val="accent1">
                <a:shade val="45000"/>
                <a:satMod val="135000"/>
              </a:schemeClr>
              <a:prstClr val="white"/>
            </a:duotone>
          </a:blip>
          <a:srcRect r="3801"/>
          <a:stretch/>
        </p:blipFill>
        <p:spPr>
          <a:xfrm>
            <a:off x="6666190" y="3823521"/>
            <a:ext cx="445026" cy="457200"/>
          </a:xfrm>
          <a:prstGeom prst="rect">
            <a:avLst/>
          </a:prstGeom>
        </p:spPr>
      </p:pic>
    </p:spTree>
    <p:extLst>
      <p:ext uri="{BB962C8B-B14F-4D97-AF65-F5344CB8AC3E}">
        <p14:creationId xmlns:p14="http://schemas.microsoft.com/office/powerpoint/2010/main" val="364529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gn="l">
              <a:buNone/>
            </a:pPr>
            <a:r>
              <a:rPr lang="en-US" b="1" dirty="0"/>
              <a:t>Focus on expenditures</a:t>
            </a:r>
          </a:p>
        </p:txBody>
      </p:sp>
      <p:sp>
        <p:nvSpPr>
          <p:cNvPr id="9" name="Text Placeholder 8">
            <a:extLst>
              <a:ext uri="{FF2B5EF4-FFF2-40B4-BE49-F238E27FC236}">
                <a16:creationId xmlns:a16="http://schemas.microsoft.com/office/drawing/2014/main" id="{4CDDDC6E-8180-290D-61BF-32A58CF1DF6F}"/>
              </a:ext>
            </a:extLst>
          </p:cNvPr>
          <p:cNvSpPr>
            <a:spLocks noGrp="1"/>
          </p:cNvSpPr>
          <p:nvPr>
            <p:ph type="body" sz="quarter" idx="10"/>
          </p:nvPr>
        </p:nvSpPr>
        <p:spPr/>
        <p:txBody>
          <a:bodyPr/>
          <a:lstStyle/>
          <a:p>
            <a:r>
              <a:rPr lang="en-US" dirty="0"/>
              <a:t>Review of the 3 levels of service</a:t>
            </a:r>
          </a:p>
        </p:txBody>
      </p:sp>
      <p:sp>
        <p:nvSpPr>
          <p:cNvPr id="11" name="Slide Number Placeholder 10">
            <a:extLst>
              <a:ext uri="{FF2B5EF4-FFF2-40B4-BE49-F238E27FC236}">
                <a16:creationId xmlns:a16="http://schemas.microsoft.com/office/drawing/2014/main" id="{5170082B-22E8-735F-C29F-AFE2C5F16587}"/>
              </a:ext>
            </a:extLst>
          </p:cNvPr>
          <p:cNvSpPr>
            <a:spLocks noGrp="1"/>
          </p:cNvSpPr>
          <p:nvPr>
            <p:ph type="sldNum" sz="quarter" idx="12"/>
          </p:nvPr>
        </p:nvSpPr>
        <p:spPr/>
        <p:txBody>
          <a:bodyPr/>
          <a:lstStyle/>
          <a:p>
            <a:fld id="{F87AA4F1-D551-48EB-A985-C15CB145C9AE}" type="slidenum">
              <a:rPr lang="en-US" smtClean="0"/>
              <a:pPr/>
              <a:t>9</a:t>
            </a:fld>
            <a:endParaRPr lang="en-US"/>
          </a:p>
        </p:txBody>
      </p:sp>
      <p:sp>
        <p:nvSpPr>
          <p:cNvPr id="7" name="Partial Circle 6">
            <a:extLst>
              <a:ext uri="{FF2B5EF4-FFF2-40B4-BE49-F238E27FC236}">
                <a16:creationId xmlns:a16="http://schemas.microsoft.com/office/drawing/2014/main" id="{C1AFC0F0-D79B-06D9-0F27-C77BF466FBF0}"/>
              </a:ext>
            </a:extLst>
          </p:cNvPr>
          <p:cNvSpPr/>
          <p:nvPr/>
        </p:nvSpPr>
        <p:spPr>
          <a:xfrm>
            <a:off x="-1828800" y="2149177"/>
            <a:ext cx="3657600" cy="3657600"/>
          </a:xfrm>
          <a:prstGeom prst="pie">
            <a:avLst>
              <a:gd name="adj1" fmla="val 16197076"/>
              <a:gd name="adj2" fmla="val 5394327"/>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0" name="Partial Circle 9">
            <a:extLst>
              <a:ext uri="{FF2B5EF4-FFF2-40B4-BE49-F238E27FC236}">
                <a16:creationId xmlns:a16="http://schemas.microsoft.com/office/drawing/2014/main" id="{BC69AC5C-4DE1-745A-F980-44D1B45691B8}"/>
              </a:ext>
            </a:extLst>
          </p:cNvPr>
          <p:cNvSpPr/>
          <p:nvPr/>
        </p:nvSpPr>
        <p:spPr>
          <a:xfrm>
            <a:off x="-1701800" y="2286337"/>
            <a:ext cx="3383280" cy="3383280"/>
          </a:xfrm>
          <a:prstGeom prst="pie">
            <a:avLst>
              <a:gd name="adj1" fmla="val 16214732"/>
              <a:gd name="adj2" fmla="val 538239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0EB9CC3C-2080-84DB-919D-777BB7FB9CCC}"/>
              </a:ext>
            </a:extLst>
          </p:cNvPr>
          <p:cNvSpPr/>
          <p:nvPr/>
        </p:nvSpPr>
        <p:spPr>
          <a:xfrm>
            <a:off x="-1234440" y="2743537"/>
            <a:ext cx="2468880" cy="2468880"/>
          </a:xfrm>
          <a:prstGeom prst="pie">
            <a:avLst>
              <a:gd name="adj1" fmla="val 16214732"/>
              <a:gd name="adj2" fmla="val 5382390"/>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A72C8A7E-4FDD-A4B2-2D21-E5405BA56F5A}"/>
              </a:ext>
            </a:extLst>
          </p:cNvPr>
          <p:cNvSpPr/>
          <p:nvPr/>
        </p:nvSpPr>
        <p:spPr>
          <a:xfrm>
            <a:off x="2120900" y="2149177"/>
            <a:ext cx="2743200" cy="36576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F249D6-36E2-B45D-4CC1-072A5351CF85}"/>
              </a:ext>
            </a:extLst>
          </p:cNvPr>
          <p:cNvSpPr/>
          <p:nvPr/>
        </p:nvSpPr>
        <p:spPr>
          <a:xfrm>
            <a:off x="5080000" y="2149177"/>
            <a:ext cx="2743200" cy="36576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1C343F6-F855-CD0B-8C3E-0AC87D2CE53D}"/>
              </a:ext>
            </a:extLst>
          </p:cNvPr>
          <p:cNvSpPr/>
          <p:nvPr/>
        </p:nvSpPr>
        <p:spPr>
          <a:xfrm>
            <a:off x="8039100" y="2149177"/>
            <a:ext cx="2743200" cy="36576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B8A272D-EC65-52CF-F046-720D4933B324}"/>
              </a:ext>
            </a:extLst>
          </p:cNvPr>
          <p:cNvSpPr txBox="1"/>
          <p:nvPr/>
        </p:nvSpPr>
        <p:spPr>
          <a:xfrm>
            <a:off x="3008233" y="2260683"/>
            <a:ext cx="968535" cy="461665"/>
          </a:xfrm>
          <a:prstGeom prst="rect">
            <a:avLst/>
          </a:prstGeom>
          <a:noFill/>
        </p:spPr>
        <p:txBody>
          <a:bodyPr wrap="none" rtlCol="0">
            <a:spAutoFit/>
          </a:bodyPr>
          <a:lstStyle/>
          <a:p>
            <a:pPr algn="ctr"/>
            <a:r>
              <a:rPr lang="en-US" sz="2400" b="1" dirty="0">
                <a:solidFill>
                  <a:schemeClr val="accent1"/>
                </a:solidFill>
              </a:rPr>
              <a:t>CORE</a:t>
            </a:r>
          </a:p>
        </p:txBody>
      </p:sp>
      <p:sp>
        <p:nvSpPr>
          <p:cNvPr id="18" name="TextBox 17">
            <a:extLst>
              <a:ext uri="{FF2B5EF4-FFF2-40B4-BE49-F238E27FC236}">
                <a16:creationId xmlns:a16="http://schemas.microsoft.com/office/drawing/2014/main" id="{15A93BEC-07C5-190D-6E09-C6A25FF6CAC6}"/>
              </a:ext>
            </a:extLst>
          </p:cNvPr>
          <p:cNvSpPr txBox="1"/>
          <p:nvPr/>
        </p:nvSpPr>
        <p:spPr>
          <a:xfrm>
            <a:off x="5916839" y="2260683"/>
            <a:ext cx="1069525" cy="461665"/>
          </a:xfrm>
          <a:prstGeom prst="rect">
            <a:avLst/>
          </a:prstGeom>
          <a:noFill/>
        </p:spPr>
        <p:txBody>
          <a:bodyPr wrap="none" rtlCol="0">
            <a:spAutoFit/>
          </a:bodyPr>
          <a:lstStyle/>
          <a:p>
            <a:pPr algn="ctr"/>
            <a:r>
              <a:rPr lang="en-US" sz="2400" b="1" dirty="0">
                <a:solidFill>
                  <a:schemeClr val="accent2"/>
                </a:solidFill>
              </a:rPr>
              <a:t>BASIC</a:t>
            </a:r>
          </a:p>
        </p:txBody>
      </p:sp>
      <p:sp>
        <p:nvSpPr>
          <p:cNvPr id="19" name="TextBox 18">
            <a:extLst>
              <a:ext uri="{FF2B5EF4-FFF2-40B4-BE49-F238E27FC236}">
                <a16:creationId xmlns:a16="http://schemas.microsoft.com/office/drawing/2014/main" id="{1E86EF60-76CD-9FF6-94F3-47586E7999E8}"/>
              </a:ext>
            </a:extLst>
          </p:cNvPr>
          <p:cNvSpPr txBox="1"/>
          <p:nvPr/>
        </p:nvSpPr>
        <p:spPr>
          <a:xfrm>
            <a:off x="8515264" y="2260683"/>
            <a:ext cx="1790875" cy="461665"/>
          </a:xfrm>
          <a:prstGeom prst="rect">
            <a:avLst/>
          </a:prstGeom>
          <a:noFill/>
        </p:spPr>
        <p:txBody>
          <a:bodyPr wrap="none" rtlCol="0">
            <a:spAutoFit/>
          </a:bodyPr>
          <a:lstStyle/>
          <a:p>
            <a:pPr algn="ctr"/>
            <a:r>
              <a:rPr lang="en-US" sz="2400" b="1" dirty="0">
                <a:solidFill>
                  <a:schemeClr val="accent3"/>
                </a:solidFill>
              </a:rPr>
              <a:t>ENHANCED</a:t>
            </a:r>
          </a:p>
        </p:txBody>
      </p:sp>
      <p:sp>
        <p:nvSpPr>
          <p:cNvPr id="20" name="TextBox 19">
            <a:extLst>
              <a:ext uri="{FF2B5EF4-FFF2-40B4-BE49-F238E27FC236}">
                <a16:creationId xmlns:a16="http://schemas.microsoft.com/office/drawing/2014/main" id="{B01DFE56-2FA5-8F1B-1816-5CC63F6405FE}"/>
              </a:ext>
            </a:extLst>
          </p:cNvPr>
          <p:cNvSpPr txBox="1"/>
          <p:nvPr/>
        </p:nvSpPr>
        <p:spPr>
          <a:xfrm>
            <a:off x="2193471" y="2713620"/>
            <a:ext cx="2598058" cy="830997"/>
          </a:xfrm>
          <a:prstGeom prst="rect">
            <a:avLst/>
          </a:prstGeom>
          <a:noFill/>
        </p:spPr>
        <p:txBody>
          <a:bodyPr wrap="square" rtlCol="0">
            <a:spAutoFit/>
          </a:bodyPr>
          <a:lstStyle/>
          <a:p>
            <a:pPr algn="ctr"/>
            <a:r>
              <a:rPr lang="en-US" sz="1600" b="1" dirty="0"/>
              <a:t>Services essential to public order and life safety</a:t>
            </a:r>
          </a:p>
        </p:txBody>
      </p:sp>
      <p:sp>
        <p:nvSpPr>
          <p:cNvPr id="21" name="TextBox 20">
            <a:extLst>
              <a:ext uri="{FF2B5EF4-FFF2-40B4-BE49-F238E27FC236}">
                <a16:creationId xmlns:a16="http://schemas.microsoft.com/office/drawing/2014/main" id="{0EE7C1F9-F4BC-645A-B152-3A2AA8B30F04}"/>
              </a:ext>
            </a:extLst>
          </p:cNvPr>
          <p:cNvSpPr txBox="1"/>
          <p:nvPr/>
        </p:nvSpPr>
        <p:spPr>
          <a:xfrm>
            <a:off x="5152571" y="2713620"/>
            <a:ext cx="2598058" cy="584775"/>
          </a:xfrm>
          <a:prstGeom prst="rect">
            <a:avLst/>
          </a:prstGeom>
          <a:noFill/>
        </p:spPr>
        <p:txBody>
          <a:bodyPr wrap="square" rtlCol="0">
            <a:spAutoFit/>
          </a:bodyPr>
          <a:lstStyle/>
          <a:p>
            <a:pPr algn="ctr"/>
            <a:r>
              <a:rPr lang="en-US" sz="1600" b="1" dirty="0"/>
              <a:t>Foundational services; “what a city does”</a:t>
            </a:r>
          </a:p>
        </p:txBody>
      </p:sp>
      <p:sp>
        <p:nvSpPr>
          <p:cNvPr id="22" name="TextBox 21">
            <a:extLst>
              <a:ext uri="{FF2B5EF4-FFF2-40B4-BE49-F238E27FC236}">
                <a16:creationId xmlns:a16="http://schemas.microsoft.com/office/drawing/2014/main" id="{2DFB5C06-CC23-716B-21CD-9ED95C42454B}"/>
              </a:ext>
            </a:extLst>
          </p:cNvPr>
          <p:cNvSpPr txBox="1"/>
          <p:nvPr/>
        </p:nvSpPr>
        <p:spPr>
          <a:xfrm>
            <a:off x="8111671" y="2713619"/>
            <a:ext cx="2598058" cy="584775"/>
          </a:xfrm>
          <a:prstGeom prst="rect">
            <a:avLst/>
          </a:prstGeom>
          <a:noFill/>
        </p:spPr>
        <p:txBody>
          <a:bodyPr wrap="square" rtlCol="0">
            <a:spAutoFit/>
          </a:bodyPr>
          <a:lstStyle/>
          <a:p>
            <a:pPr algn="ctr"/>
            <a:r>
              <a:rPr lang="en-US" sz="1600" b="1" dirty="0"/>
              <a:t>Raises our quality of life &amp; discretionary</a:t>
            </a:r>
          </a:p>
        </p:txBody>
      </p:sp>
      <p:sp>
        <p:nvSpPr>
          <p:cNvPr id="23" name="TextBox 22">
            <a:extLst>
              <a:ext uri="{FF2B5EF4-FFF2-40B4-BE49-F238E27FC236}">
                <a16:creationId xmlns:a16="http://schemas.microsoft.com/office/drawing/2014/main" id="{47CC4741-F39E-116C-CAF1-B7FFA830DAF0}"/>
              </a:ext>
            </a:extLst>
          </p:cNvPr>
          <p:cNvSpPr txBox="1"/>
          <p:nvPr/>
        </p:nvSpPr>
        <p:spPr>
          <a:xfrm>
            <a:off x="2286000" y="3562478"/>
            <a:ext cx="2413000" cy="2062103"/>
          </a:xfrm>
          <a:prstGeom prst="rect">
            <a:avLst/>
          </a:prstGeom>
          <a:noFill/>
        </p:spPr>
        <p:txBody>
          <a:bodyPr wrap="square" rtlCol="0">
            <a:spAutoFit/>
          </a:bodyPr>
          <a:lstStyle/>
          <a:p>
            <a:r>
              <a:rPr lang="en-US" sz="1600" i="1" dirty="0"/>
              <a:t>Examples</a:t>
            </a:r>
          </a:p>
          <a:p>
            <a:pPr marL="285750" indent="-285750">
              <a:buFont typeface="Arial" panose="020B0604020202020204" pitchFamily="34" charset="0"/>
              <a:buChar char="•"/>
            </a:pPr>
            <a:r>
              <a:rPr lang="en-US" sz="1600" dirty="0"/>
              <a:t>Road maintenance</a:t>
            </a:r>
          </a:p>
          <a:p>
            <a:pPr marL="285750" indent="-285750">
              <a:buFont typeface="Arial" panose="020B0604020202020204" pitchFamily="34" charset="0"/>
              <a:buChar char="•"/>
            </a:pPr>
            <a:r>
              <a:rPr lang="en-US" sz="1600" dirty="0"/>
              <a:t>Police</a:t>
            </a:r>
          </a:p>
          <a:p>
            <a:pPr marL="285750" indent="-285750">
              <a:buFont typeface="Arial" panose="020B0604020202020204" pitchFamily="34" charset="0"/>
              <a:buChar char="•"/>
            </a:pPr>
            <a:r>
              <a:rPr lang="en-US" sz="1600" dirty="0"/>
              <a:t>City governance</a:t>
            </a:r>
          </a:p>
          <a:p>
            <a:pPr marL="285750" indent="-285750">
              <a:buFont typeface="Arial" panose="020B0604020202020204" pitchFamily="34" charset="0"/>
              <a:buChar char="•"/>
            </a:pPr>
            <a:r>
              <a:rPr lang="en-US" sz="1600" dirty="0"/>
              <a:t>Courts</a:t>
            </a:r>
          </a:p>
          <a:p>
            <a:pPr marL="285750" indent="-285750">
              <a:buFont typeface="Arial" panose="020B0604020202020204" pitchFamily="34" charset="0"/>
              <a:buChar char="•"/>
            </a:pPr>
            <a:r>
              <a:rPr lang="en-US" sz="1600" dirty="0"/>
              <a:t>Emergency management</a:t>
            </a:r>
          </a:p>
          <a:p>
            <a:pPr marL="285750" indent="-285750">
              <a:buFont typeface="Arial" panose="020B0604020202020204" pitchFamily="34" charset="0"/>
              <a:buChar char="•"/>
            </a:pPr>
            <a:r>
              <a:rPr lang="en-US" sz="1600" dirty="0"/>
              <a:t>…</a:t>
            </a:r>
          </a:p>
        </p:txBody>
      </p:sp>
      <p:sp>
        <p:nvSpPr>
          <p:cNvPr id="24" name="TextBox 23">
            <a:extLst>
              <a:ext uri="{FF2B5EF4-FFF2-40B4-BE49-F238E27FC236}">
                <a16:creationId xmlns:a16="http://schemas.microsoft.com/office/drawing/2014/main" id="{D92F748E-4657-07D4-6AFE-2E4FCAA0FA87}"/>
              </a:ext>
            </a:extLst>
          </p:cNvPr>
          <p:cNvSpPr txBox="1"/>
          <p:nvPr/>
        </p:nvSpPr>
        <p:spPr>
          <a:xfrm>
            <a:off x="5245100" y="3562478"/>
            <a:ext cx="2413000" cy="1815882"/>
          </a:xfrm>
          <a:prstGeom prst="rect">
            <a:avLst/>
          </a:prstGeom>
          <a:noFill/>
        </p:spPr>
        <p:txBody>
          <a:bodyPr wrap="square" rtlCol="0">
            <a:spAutoFit/>
          </a:bodyPr>
          <a:lstStyle/>
          <a:p>
            <a:r>
              <a:rPr lang="en-US" sz="1600" i="1" dirty="0"/>
              <a:t>Examples</a:t>
            </a:r>
          </a:p>
          <a:p>
            <a:pPr marL="285750" indent="-285750">
              <a:buFont typeface="Arial" panose="020B0604020202020204" pitchFamily="34" charset="0"/>
              <a:buChar char="•"/>
            </a:pPr>
            <a:r>
              <a:rPr lang="en-US" sz="1600" dirty="0"/>
              <a:t>Park maintenance</a:t>
            </a:r>
          </a:p>
          <a:p>
            <a:pPr marL="285750" indent="-285750">
              <a:buFont typeface="Arial" panose="020B0604020202020204" pitchFamily="34" charset="0"/>
              <a:buChar char="•"/>
            </a:pPr>
            <a:r>
              <a:rPr lang="en-US" sz="1600" dirty="0"/>
              <a:t>Streetscape maintenance</a:t>
            </a:r>
          </a:p>
          <a:p>
            <a:pPr marL="285750" indent="-285750">
              <a:buFont typeface="Arial" panose="020B0604020202020204" pitchFamily="34" charset="0"/>
              <a:buChar char="•"/>
            </a:pPr>
            <a:r>
              <a:rPr lang="en-US" sz="1600" dirty="0"/>
              <a:t>Employee training, IT</a:t>
            </a:r>
          </a:p>
          <a:p>
            <a:pPr marL="285750" indent="-285750">
              <a:buFont typeface="Arial" panose="020B0604020202020204" pitchFamily="34" charset="0"/>
              <a:buChar char="•"/>
            </a:pPr>
            <a:r>
              <a:rPr lang="en-US" sz="1600" dirty="0"/>
              <a:t>Front desk reception</a:t>
            </a:r>
          </a:p>
          <a:p>
            <a:pPr marL="285750" indent="-285750">
              <a:buFont typeface="Arial" panose="020B0604020202020204" pitchFamily="34" charset="0"/>
              <a:buChar char="•"/>
            </a:pPr>
            <a:r>
              <a:rPr lang="en-US" sz="1600" dirty="0"/>
              <a:t>…</a:t>
            </a:r>
          </a:p>
        </p:txBody>
      </p:sp>
      <p:sp>
        <p:nvSpPr>
          <p:cNvPr id="25" name="TextBox 24">
            <a:extLst>
              <a:ext uri="{FF2B5EF4-FFF2-40B4-BE49-F238E27FC236}">
                <a16:creationId xmlns:a16="http://schemas.microsoft.com/office/drawing/2014/main" id="{1C09E627-FBDF-9AE3-620A-FF4A53C9051E}"/>
              </a:ext>
            </a:extLst>
          </p:cNvPr>
          <p:cNvSpPr txBox="1"/>
          <p:nvPr/>
        </p:nvSpPr>
        <p:spPr>
          <a:xfrm>
            <a:off x="8204200" y="3562478"/>
            <a:ext cx="2413000" cy="2062103"/>
          </a:xfrm>
          <a:prstGeom prst="rect">
            <a:avLst/>
          </a:prstGeom>
          <a:noFill/>
        </p:spPr>
        <p:txBody>
          <a:bodyPr wrap="square" rtlCol="0">
            <a:spAutoFit/>
          </a:bodyPr>
          <a:lstStyle/>
          <a:p>
            <a:r>
              <a:rPr lang="en-US" sz="1600" i="1" dirty="0"/>
              <a:t>Examples</a:t>
            </a:r>
          </a:p>
          <a:p>
            <a:pPr marL="285750" indent="-285750">
              <a:buFont typeface="Arial" panose="020B0604020202020204" pitchFamily="34" charset="0"/>
              <a:buChar char="•"/>
            </a:pPr>
            <a:r>
              <a:rPr lang="en-US" sz="1600" dirty="0"/>
              <a:t>Rec programs</a:t>
            </a:r>
          </a:p>
          <a:p>
            <a:pPr marL="285750" indent="-285750">
              <a:buFont typeface="Arial" panose="020B0604020202020204" pitchFamily="34" charset="0"/>
              <a:buChar char="•"/>
            </a:pPr>
            <a:r>
              <a:rPr lang="en-US" sz="1600" dirty="0"/>
              <a:t>Events</a:t>
            </a:r>
          </a:p>
          <a:p>
            <a:pPr marL="285750" indent="-285750">
              <a:buFont typeface="Arial" panose="020B0604020202020204" pitchFamily="34" charset="0"/>
              <a:buChar char="•"/>
            </a:pPr>
            <a:r>
              <a:rPr lang="en-US" sz="1600" dirty="0"/>
              <a:t>Human services</a:t>
            </a:r>
          </a:p>
          <a:p>
            <a:pPr marL="285750" indent="-285750">
              <a:buFont typeface="Arial" panose="020B0604020202020204" pitchFamily="34" charset="0"/>
              <a:buChar char="•"/>
            </a:pPr>
            <a:r>
              <a:rPr lang="en-US" sz="1600" dirty="0"/>
              <a:t>Affordable housing</a:t>
            </a:r>
          </a:p>
          <a:p>
            <a:pPr marL="285750" indent="-285750">
              <a:buFont typeface="Arial" panose="020B0604020202020204" pitchFamily="34" charset="0"/>
              <a:buChar char="•"/>
            </a:pPr>
            <a:r>
              <a:rPr lang="en-US" sz="1600" dirty="0"/>
              <a:t>State &amp; Federal lobbying</a:t>
            </a:r>
          </a:p>
          <a:p>
            <a:pPr marL="285750" indent="-285750">
              <a:buFont typeface="Arial" panose="020B0604020202020204" pitchFamily="34" charset="0"/>
              <a:buChar char="•"/>
            </a:pPr>
            <a:r>
              <a:rPr lang="en-US" sz="1600" dirty="0"/>
              <a:t>The Hangar …</a:t>
            </a:r>
          </a:p>
        </p:txBody>
      </p:sp>
      <p:sp>
        <p:nvSpPr>
          <p:cNvPr id="27" name="TextBox 26">
            <a:extLst>
              <a:ext uri="{FF2B5EF4-FFF2-40B4-BE49-F238E27FC236}">
                <a16:creationId xmlns:a16="http://schemas.microsoft.com/office/drawing/2014/main" id="{2B8281AB-AD12-E9EB-8C09-285180269CA6}"/>
              </a:ext>
            </a:extLst>
          </p:cNvPr>
          <p:cNvSpPr txBox="1"/>
          <p:nvPr/>
        </p:nvSpPr>
        <p:spPr>
          <a:xfrm>
            <a:off x="-32858" y="3624034"/>
            <a:ext cx="1154483" cy="707886"/>
          </a:xfrm>
          <a:prstGeom prst="rect">
            <a:avLst/>
          </a:prstGeom>
          <a:noFill/>
        </p:spPr>
        <p:txBody>
          <a:bodyPr wrap="none" rtlCol="0">
            <a:spAutoFit/>
          </a:bodyPr>
          <a:lstStyle/>
          <a:p>
            <a:r>
              <a:rPr lang="en-US" sz="4000" b="1" dirty="0">
                <a:solidFill>
                  <a:schemeClr val="bg1"/>
                </a:solidFill>
              </a:rPr>
              <a:t>56%</a:t>
            </a:r>
          </a:p>
        </p:txBody>
      </p:sp>
      <p:sp>
        <p:nvSpPr>
          <p:cNvPr id="28" name="TextBox 27">
            <a:extLst>
              <a:ext uri="{FF2B5EF4-FFF2-40B4-BE49-F238E27FC236}">
                <a16:creationId xmlns:a16="http://schemas.microsoft.com/office/drawing/2014/main" id="{0909328A-FC58-42AC-18D1-277617C2A9CF}"/>
              </a:ext>
            </a:extLst>
          </p:cNvPr>
          <p:cNvSpPr txBox="1"/>
          <p:nvPr/>
        </p:nvSpPr>
        <p:spPr>
          <a:xfrm>
            <a:off x="-32858" y="2286337"/>
            <a:ext cx="864339" cy="523220"/>
          </a:xfrm>
          <a:prstGeom prst="rect">
            <a:avLst/>
          </a:prstGeom>
          <a:noFill/>
        </p:spPr>
        <p:txBody>
          <a:bodyPr wrap="none" rtlCol="0">
            <a:spAutoFit/>
          </a:bodyPr>
          <a:lstStyle/>
          <a:p>
            <a:r>
              <a:rPr lang="en-US" sz="2800" b="1" dirty="0">
                <a:solidFill>
                  <a:schemeClr val="bg1"/>
                </a:solidFill>
              </a:rPr>
              <a:t>36%</a:t>
            </a:r>
          </a:p>
        </p:txBody>
      </p:sp>
      <p:sp>
        <p:nvSpPr>
          <p:cNvPr id="29" name="TextBox 28">
            <a:extLst>
              <a:ext uri="{FF2B5EF4-FFF2-40B4-BE49-F238E27FC236}">
                <a16:creationId xmlns:a16="http://schemas.microsoft.com/office/drawing/2014/main" id="{97479026-FD4A-A7F0-4036-1984EA7643A1}"/>
              </a:ext>
            </a:extLst>
          </p:cNvPr>
          <p:cNvSpPr txBox="1"/>
          <p:nvPr/>
        </p:nvSpPr>
        <p:spPr>
          <a:xfrm>
            <a:off x="-32858" y="1817647"/>
            <a:ext cx="521297" cy="400110"/>
          </a:xfrm>
          <a:prstGeom prst="rect">
            <a:avLst/>
          </a:prstGeom>
          <a:noFill/>
        </p:spPr>
        <p:txBody>
          <a:bodyPr wrap="none" rtlCol="0">
            <a:spAutoFit/>
          </a:bodyPr>
          <a:lstStyle/>
          <a:p>
            <a:r>
              <a:rPr lang="en-US" sz="2000" b="1" dirty="0">
                <a:solidFill>
                  <a:schemeClr val="accent3"/>
                </a:solidFill>
              </a:rPr>
              <a:t>8%</a:t>
            </a:r>
          </a:p>
        </p:txBody>
      </p:sp>
      <p:cxnSp>
        <p:nvCxnSpPr>
          <p:cNvPr id="31" name="Connector: Elbow 30">
            <a:extLst>
              <a:ext uri="{FF2B5EF4-FFF2-40B4-BE49-F238E27FC236}">
                <a16:creationId xmlns:a16="http://schemas.microsoft.com/office/drawing/2014/main" id="{5520A0D6-0407-ED43-CDB4-61BC3D39EB4D}"/>
              </a:ext>
            </a:extLst>
          </p:cNvPr>
          <p:cNvCxnSpPr>
            <a:cxnSpLocks/>
            <a:stCxn id="12" idx="0"/>
            <a:endCxn id="13" idx="0"/>
          </p:cNvCxnSpPr>
          <p:nvPr/>
        </p:nvCxnSpPr>
        <p:spPr>
          <a:xfrm flipV="1">
            <a:off x="1234440" y="2149177"/>
            <a:ext cx="2258060" cy="1828800"/>
          </a:xfrm>
          <a:prstGeom prst="bentConnector4">
            <a:avLst>
              <a:gd name="adj1" fmla="val 19629"/>
              <a:gd name="adj2" fmla="val 112500"/>
            </a:avLst>
          </a:prstGeom>
          <a:ln w="38100"/>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6EC13ED8-FF40-3691-01E0-24623B2C273C}"/>
              </a:ext>
            </a:extLst>
          </p:cNvPr>
          <p:cNvCxnSpPr>
            <a:cxnSpLocks/>
            <a:endCxn id="14" idx="0"/>
          </p:cNvCxnSpPr>
          <p:nvPr/>
        </p:nvCxnSpPr>
        <p:spPr>
          <a:xfrm flipV="1">
            <a:off x="1417320" y="2149177"/>
            <a:ext cx="5034280" cy="914063"/>
          </a:xfrm>
          <a:prstGeom prst="bentConnector4">
            <a:avLst>
              <a:gd name="adj1" fmla="val 3683"/>
              <a:gd name="adj2" fmla="val 132512"/>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49163D1C-761B-3BCC-5E11-8D013214FE9B}"/>
              </a:ext>
            </a:extLst>
          </p:cNvPr>
          <p:cNvCxnSpPr>
            <a:cxnSpLocks/>
            <a:endCxn id="15" idx="0"/>
          </p:cNvCxnSpPr>
          <p:nvPr/>
        </p:nvCxnSpPr>
        <p:spPr>
          <a:xfrm flipV="1">
            <a:off x="831481" y="2149177"/>
            <a:ext cx="8579219" cy="230283"/>
          </a:xfrm>
          <a:prstGeom prst="bentConnector4">
            <a:avLst>
              <a:gd name="adj1" fmla="val 8255"/>
              <a:gd name="adj2" fmla="val 258831"/>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Folded Corner 2">
            <a:extLst>
              <a:ext uri="{FF2B5EF4-FFF2-40B4-BE49-F238E27FC236}">
                <a16:creationId xmlns:a16="http://schemas.microsoft.com/office/drawing/2014/main" id="{0B0B6EAF-13DE-9B41-8A09-C4D30CEC4F9A}"/>
              </a:ext>
            </a:extLst>
          </p:cNvPr>
          <p:cNvSpPr/>
          <p:nvPr/>
        </p:nvSpPr>
        <p:spPr>
          <a:xfrm rot="811630">
            <a:off x="4870925" y="2441067"/>
            <a:ext cx="2435670" cy="1944097"/>
          </a:xfrm>
          <a:prstGeom prst="foldedCorne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Align with Katrina as she’s covering the slide that we could tweak core and basic, just make it clear that it has maybe more impacts</a:t>
            </a:r>
          </a:p>
        </p:txBody>
      </p:sp>
    </p:spTree>
    <p:extLst>
      <p:ext uri="{BB962C8B-B14F-4D97-AF65-F5344CB8AC3E}">
        <p14:creationId xmlns:p14="http://schemas.microsoft.com/office/powerpoint/2010/main" val="2537232444"/>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ty of Kenmore">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7C5D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y of Kenmore.potx" id="{D086039F-B5D0-4890-8860-84C5BCF802BF}" vid="{1DBFC099-D041-40D8-83FA-62206CDAA2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City of Kenmore</Template>
  <TotalTime>1709</TotalTime>
  <Words>1688</Words>
  <Application>Microsoft Office PowerPoint</Application>
  <PresentationFormat>Widescreen</PresentationFormat>
  <Paragraphs>373</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Roboto</vt:lpstr>
      <vt:lpstr>Wingdings</vt:lpstr>
      <vt:lpstr>Office Theme</vt:lpstr>
      <vt:lpstr>Financial Sustainability Plan Task Force</vt:lpstr>
      <vt:lpstr>Agenda</vt:lpstr>
      <vt:lpstr>We want to know all your great ideas!</vt:lpstr>
      <vt:lpstr>Why are we here today?</vt:lpstr>
      <vt:lpstr>What is the FSP task force?</vt:lpstr>
      <vt:lpstr>How to know what is best for Kenmore?</vt:lpstr>
      <vt:lpstr>City budget allocation (biennium)</vt:lpstr>
      <vt:lpstr>Top general fund line items (biennium)</vt:lpstr>
      <vt:lpstr>Focus on expenditures</vt:lpstr>
      <vt:lpstr>Focus on expenditures</vt:lpstr>
      <vt:lpstr>Focus on expenditures</vt:lpstr>
      <vt:lpstr>Focus on expenditures</vt:lpstr>
      <vt:lpstr>Focus on revenues</vt:lpstr>
      <vt:lpstr>Focus on revenues</vt:lpstr>
      <vt:lpstr>Focus on revenues</vt:lpstr>
      <vt:lpstr>Guiding principles*</vt:lpstr>
      <vt:lpstr>City priorities</vt:lpstr>
      <vt:lpstr>Town hall roundtable</vt:lpstr>
      <vt:lpstr>Town hall roundtable</vt:lpstr>
      <vt:lpstr>Thank you so much and see you online!</vt:lpstr>
      <vt:lpstr>Appendix</vt:lpstr>
      <vt:lpstr>FSP process to date</vt:lpstr>
      <vt:lpstr>General fund breakdown (biennium)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Melodi Yanik</dc:creator>
  <cp:lastModifiedBy>Edouard Lassalle</cp:lastModifiedBy>
  <cp:revision>21</cp:revision>
  <dcterms:created xsi:type="dcterms:W3CDTF">2018-04-02T23:50:47Z</dcterms:created>
  <dcterms:modified xsi:type="dcterms:W3CDTF">2024-04-03T23:59:35Z</dcterms:modified>
</cp:coreProperties>
</file>